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2"/>
  </p:notesMasterIdLst>
  <p:handoutMasterIdLst>
    <p:handoutMasterId r:id="rId33"/>
  </p:handoutMasterIdLst>
  <p:sldIdLst>
    <p:sldId id="292" r:id="rId5"/>
    <p:sldId id="297" r:id="rId6"/>
    <p:sldId id="295" r:id="rId7"/>
    <p:sldId id="296" r:id="rId8"/>
    <p:sldId id="2652" r:id="rId9"/>
    <p:sldId id="302" r:id="rId10"/>
    <p:sldId id="291" r:id="rId11"/>
    <p:sldId id="299" r:id="rId12"/>
    <p:sldId id="300" r:id="rId13"/>
    <p:sldId id="2653" r:id="rId14"/>
    <p:sldId id="307" r:id="rId15"/>
    <p:sldId id="306" r:id="rId16"/>
    <p:sldId id="2654" r:id="rId17"/>
    <p:sldId id="305" r:id="rId18"/>
    <p:sldId id="309" r:id="rId19"/>
    <p:sldId id="311" r:id="rId20"/>
    <p:sldId id="313" r:id="rId21"/>
    <p:sldId id="312" r:id="rId22"/>
    <p:sldId id="2655" r:id="rId23"/>
    <p:sldId id="314" r:id="rId24"/>
    <p:sldId id="2651" r:id="rId25"/>
    <p:sldId id="298" r:id="rId26"/>
    <p:sldId id="316" r:id="rId27"/>
    <p:sldId id="317" r:id="rId28"/>
    <p:sldId id="2611" r:id="rId29"/>
    <p:sldId id="319" r:id="rId30"/>
    <p:sldId id="315" r:id="rId3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5169C-39EE-48C0-A1A1-70F09144253C}" v="4" dt="2025-10-25T19:14:21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77" d="100"/>
          <a:sy n="77" d="100"/>
        </p:scale>
        <p:origin x="77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818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o iossa" userId="c1683aedee6bb660" providerId="LiveId" clId="{939A67F0-8391-4CEC-BE40-BBCD607E55A6}"/>
    <pc:docChg chg="custSel addSld delSld modSld sldOrd">
      <pc:chgData name="angelo iossa" userId="c1683aedee6bb660" providerId="LiveId" clId="{939A67F0-8391-4CEC-BE40-BBCD607E55A6}" dt="2025-10-27T16:57:00.983" v="1288"/>
      <pc:docMkLst>
        <pc:docMk/>
      </pc:docMkLst>
      <pc:sldChg chg="addSp delSp modSp mod">
        <pc:chgData name="angelo iossa" userId="c1683aedee6bb660" providerId="LiveId" clId="{939A67F0-8391-4CEC-BE40-BBCD607E55A6}" dt="2025-10-25T20:09:25.607" v="862" actId="1076"/>
        <pc:sldMkLst>
          <pc:docMk/>
          <pc:sldMk cId="2212259390" sldId="291"/>
        </pc:sldMkLst>
        <pc:picChg chg="add mod">
          <ac:chgData name="angelo iossa" userId="c1683aedee6bb660" providerId="LiveId" clId="{939A67F0-8391-4CEC-BE40-BBCD607E55A6}" dt="2025-10-25T20:09:25.607" v="862" actId="1076"/>
          <ac:picMkLst>
            <pc:docMk/>
            <pc:sldMk cId="2212259390" sldId="291"/>
            <ac:picMk id="4" creationId="{7C12AB88-07FE-59AF-62EC-D790BFFCDCEC}"/>
          </ac:picMkLst>
        </pc:picChg>
        <pc:picChg chg="add mod">
          <ac:chgData name="angelo iossa" userId="c1683aedee6bb660" providerId="LiveId" clId="{939A67F0-8391-4CEC-BE40-BBCD607E55A6}" dt="2025-10-25T20:09:19.850" v="860"/>
          <ac:picMkLst>
            <pc:docMk/>
            <pc:sldMk cId="2212259390" sldId="291"/>
            <ac:picMk id="5" creationId="{40CDB7AC-3562-A2EC-55E5-9B6C7FA9B9E6}"/>
          </ac:picMkLst>
        </pc:picChg>
      </pc:sldChg>
      <pc:sldChg chg="modSp mod">
        <pc:chgData name="angelo iossa" userId="c1683aedee6bb660" providerId="LiveId" clId="{939A67F0-8391-4CEC-BE40-BBCD607E55A6}" dt="2025-10-25T18:59:05.973" v="20" actId="20577"/>
        <pc:sldMkLst>
          <pc:docMk/>
          <pc:sldMk cId="47115046" sldId="292"/>
        </pc:sldMkLst>
        <pc:spChg chg="mod">
          <ac:chgData name="angelo iossa" userId="c1683aedee6bb660" providerId="LiveId" clId="{939A67F0-8391-4CEC-BE40-BBCD607E55A6}" dt="2025-10-24T15:14:24.661" v="4" actId="1076"/>
          <ac:spMkLst>
            <pc:docMk/>
            <pc:sldMk cId="47115046" sldId="292"/>
            <ac:spMk id="3" creationId="{7F1CCB64-8231-435F-87C9-78C908E39380}"/>
          </ac:spMkLst>
        </pc:spChg>
      </pc:sldChg>
      <pc:sldChg chg="addSp delSp modSp mod">
        <pc:chgData name="angelo iossa" userId="c1683aedee6bb660" providerId="LiveId" clId="{939A67F0-8391-4CEC-BE40-BBCD607E55A6}" dt="2025-10-25T19:57:32.728" v="448" actId="1076"/>
        <pc:sldMkLst>
          <pc:docMk/>
          <pc:sldMk cId="3297843162" sldId="295"/>
        </pc:sldMkLst>
        <pc:spChg chg="add mod">
          <ac:chgData name="angelo iossa" userId="c1683aedee6bb660" providerId="LiveId" clId="{939A67F0-8391-4CEC-BE40-BBCD607E55A6}" dt="2025-10-25T19:15:40.340" v="202" actId="1076"/>
          <ac:spMkLst>
            <pc:docMk/>
            <pc:sldMk cId="3297843162" sldId="295"/>
            <ac:spMk id="3" creationId="{491D450A-EC8D-AE16-77B6-1BD900F38617}"/>
          </ac:spMkLst>
        </pc:spChg>
        <pc:spChg chg="mod">
          <ac:chgData name="angelo iossa" userId="c1683aedee6bb660" providerId="LiveId" clId="{939A67F0-8391-4CEC-BE40-BBCD607E55A6}" dt="2025-10-25T19:14:58.611" v="194" actId="1076"/>
          <ac:spMkLst>
            <pc:docMk/>
            <pc:sldMk cId="3297843162" sldId="295"/>
            <ac:spMk id="7" creationId="{BA94A70E-E129-75C6-7479-B78BA499A181}"/>
          </ac:spMkLst>
        </pc:spChg>
        <pc:picChg chg="add mod">
          <ac:chgData name="angelo iossa" userId="c1683aedee6bb660" providerId="LiveId" clId="{939A67F0-8391-4CEC-BE40-BBCD607E55A6}" dt="2025-10-25T19:57:32.728" v="448" actId="1076"/>
          <ac:picMkLst>
            <pc:docMk/>
            <pc:sldMk cId="3297843162" sldId="295"/>
            <ac:picMk id="4" creationId="{50E0B192-047C-1F7D-AE54-72BB2A930534}"/>
          </ac:picMkLst>
        </pc:picChg>
        <pc:picChg chg="add mod">
          <ac:chgData name="angelo iossa" userId="c1683aedee6bb660" providerId="LiveId" clId="{939A67F0-8391-4CEC-BE40-BBCD607E55A6}" dt="2025-10-25T19:15:33.525" v="199" actId="1076"/>
          <ac:picMkLst>
            <pc:docMk/>
            <pc:sldMk cId="3297843162" sldId="295"/>
            <ac:picMk id="5" creationId="{324DFDC0-90CA-430A-CE89-A9D663C6BC8F}"/>
          </ac:picMkLst>
        </pc:picChg>
        <pc:picChg chg="add mod">
          <ac:chgData name="angelo iossa" userId="c1683aedee6bb660" providerId="LiveId" clId="{939A67F0-8391-4CEC-BE40-BBCD607E55A6}" dt="2025-10-25T19:15:42.041" v="203" actId="1076"/>
          <ac:picMkLst>
            <pc:docMk/>
            <pc:sldMk cId="3297843162" sldId="295"/>
            <ac:picMk id="6" creationId="{5694D2BB-4032-DC79-7D78-FA3475104223}"/>
          </ac:picMkLst>
        </pc:picChg>
        <pc:picChg chg="add mod">
          <ac:chgData name="angelo iossa" userId="c1683aedee6bb660" providerId="LiveId" clId="{939A67F0-8391-4CEC-BE40-BBCD607E55A6}" dt="2025-10-25T19:15:45.125" v="204" actId="1076"/>
          <ac:picMkLst>
            <pc:docMk/>
            <pc:sldMk cId="3297843162" sldId="295"/>
            <ac:picMk id="9" creationId="{3F3A9829-5B43-3862-A483-C728432D77CA}"/>
          </ac:picMkLst>
        </pc:picChg>
      </pc:sldChg>
      <pc:sldChg chg="addSp delSp modSp add mod">
        <pc:chgData name="angelo iossa" userId="c1683aedee6bb660" providerId="LiveId" clId="{939A67F0-8391-4CEC-BE40-BBCD607E55A6}" dt="2025-10-25T19:57:40.584" v="449" actId="208"/>
        <pc:sldMkLst>
          <pc:docMk/>
          <pc:sldMk cId="3413950158" sldId="296"/>
        </pc:sldMkLst>
        <pc:spChg chg="mod">
          <ac:chgData name="angelo iossa" userId="c1683aedee6bb660" providerId="LiveId" clId="{939A67F0-8391-4CEC-BE40-BBCD607E55A6}" dt="2025-10-25T19:44:05.850" v="341" actId="20577"/>
          <ac:spMkLst>
            <pc:docMk/>
            <pc:sldMk cId="3413950158" sldId="296"/>
            <ac:spMk id="3" creationId="{41E3E0E8-9086-153A-D3CC-2134D6DA2B30}"/>
          </ac:spMkLst>
        </pc:spChg>
        <pc:spChg chg="add mod">
          <ac:chgData name="angelo iossa" userId="c1683aedee6bb660" providerId="LiveId" clId="{939A67F0-8391-4CEC-BE40-BBCD607E55A6}" dt="2025-10-25T19:50:43.589" v="418" actId="1076"/>
          <ac:spMkLst>
            <pc:docMk/>
            <pc:sldMk cId="3413950158" sldId="296"/>
            <ac:spMk id="16" creationId="{E46AA9CB-6D09-A780-1740-1889F162E5E1}"/>
          </ac:spMkLst>
        </pc:spChg>
        <pc:picChg chg="add mod">
          <ac:chgData name="angelo iossa" userId="c1683aedee6bb660" providerId="LiveId" clId="{939A67F0-8391-4CEC-BE40-BBCD607E55A6}" dt="2025-10-25T19:57:40.584" v="449" actId="208"/>
          <ac:picMkLst>
            <pc:docMk/>
            <pc:sldMk cId="3413950158" sldId="296"/>
            <ac:picMk id="8" creationId="{CA140BE4-70E1-6CC2-47A7-82A2B3D1E6F4}"/>
          </ac:picMkLst>
        </pc:picChg>
        <pc:picChg chg="add mod">
          <ac:chgData name="angelo iossa" userId="c1683aedee6bb660" providerId="LiveId" clId="{939A67F0-8391-4CEC-BE40-BBCD607E55A6}" dt="2025-10-25T19:57:40.584" v="449" actId="208"/>
          <ac:picMkLst>
            <pc:docMk/>
            <pc:sldMk cId="3413950158" sldId="296"/>
            <ac:picMk id="11" creationId="{38FD3BB8-940D-0185-781A-AA9FD3ECFB2A}"/>
          </ac:picMkLst>
        </pc:picChg>
        <pc:picChg chg="add mod">
          <ac:chgData name="angelo iossa" userId="c1683aedee6bb660" providerId="LiveId" clId="{939A67F0-8391-4CEC-BE40-BBCD607E55A6}" dt="2025-10-25T19:57:40.584" v="449" actId="208"/>
          <ac:picMkLst>
            <pc:docMk/>
            <pc:sldMk cId="3413950158" sldId="296"/>
            <ac:picMk id="13" creationId="{DEFF1C2D-8A4E-15E2-347C-00D921E1CD7A}"/>
          </ac:picMkLst>
        </pc:picChg>
        <pc:picChg chg="add mod">
          <ac:chgData name="angelo iossa" userId="c1683aedee6bb660" providerId="LiveId" clId="{939A67F0-8391-4CEC-BE40-BBCD607E55A6}" dt="2025-10-25T19:57:40.584" v="449" actId="208"/>
          <ac:picMkLst>
            <pc:docMk/>
            <pc:sldMk cId="3413950158" sldId="296"/>
            <ac:picMk id="15" creationId="{42D96102-D10C-C033-EEA5-0B40BE8EA4EE}"/>
          </ac:picMkLst>
        </pc:picChg>
      </pc:sldChg>
      <pc:sldChg chg="addSp delSp modSp new mod ord">
        <pc:chgData name="angelo iossa" userId="c1683aedee6bb660" providerId="LiveId" clId="{939A67F0-8391-4CEC-BE40-BBCD607E55A6}" dt="2025-10-25T19:57:23.420" v="447" actId="114"/>
        <pc:sldMkLst>
          <pc:docMk/>
          <pc:sldMk cId="3287892710" sldId="297"/>
        </pc:sldMkLst>
        <pc:spChg chg="add mod">
          <ac:chgData name="angelo iossa" userId="c1683aedee6bb660" providerId="LiveId" clId="{939A67F0-8391-4CEC-BE40-BBCD607E55A6}" dt="2025-10-25T19:57:23.420" v="447" actId="114"/>
          <ac:spMkLst>
            <pc:docMk/>
            <pc:sldMk cId="3287892710" sldId="297"/>
            <ac:spMk id="3" creationId="{B67FAE7D-61A4-EACC-7E51-C4E345E6987D}"/>
          </ac:spMkLst>
        </pc:spChg>
        <pc:picChg chg="add mod">
          <ac:chgData name="angelo iossa" userId="c1683aedee6bb660" providerId="LiveId" clId="{939A67F0-8391-4CEC-BE40-BBCD607E55A6}" dt="2025-10-25T19:52:51.479" v="427" actId="1076"/>
          <ac:picMkLst>
            <pc:docMk/>
            <pc:sldMk cId="3287892710" sldId="297"/>
            <ac:picMk id="1026" creationId="{1408A555-8755-1C2B-1665-CAFEDC225364}"/>
          </ac:picMkLst>
        </pc:picChg>
      </pc:sldChg>
      <pc:sldChg chg="new del">
        <pc:chgData name="angelo iossa" userId="c1683aedee6bb660" providerId="LiveId" clId="{939A67F0-8391-4CEC-BE40-BBCD607E55A6}" dt="2025-10-25T19:52:22.641" v="420" actId="47"/>
        <pc:sldMkLst>
          <pc:docMk/>
          <pc:sldMk cId="3484619139" sldId="297"/>
        </pc:sldMkLst>
      </pc:sldChg>
      <pc:sldChg chg="add ord">
        <pc:chgData name="angelo iossa" userId="c1683aedee6bb660" providerId="LiveId" clId="{939A67F0-8391-4CEC-BE40-BBCD607E55A6}" dt="2025-10-25T20:09:55.370" v="864"/>
        <pc:sldMkLst>
          <pc:docMk/>
          <pc:sldMk cId="3785537458" sldId="298"/>
        </pc:sldMkLst>
      </pc:sldChg>
      <pc:sldChg chg="addSp delSp modSp add mod">
        <pc:chgData name="angelo iossa" userId="c1683aedee6bb660" providerId="LiveId" clId="{939A67F0-8391-4CEC-BE40-BBCD607E55A6}" dt="2025-10-25T20:51:07.773" v="1275" actId="21"/>
        <pc:sldMkLst>
          <pc:docMk/>
          <pc:sldMk cId="2978347599" sldId="299"/>
        </pc:sldMkLst>
        <pc:spChg chg="add mod">
          <ac:chgData name="angelo iossa" userId="c1683aedee6bb660" providerId="LiveId" clId="{939A67F0-8391-4CEC-BE40-BBCD607E55A6}" dt="2025-10-25T20:23:57.164" v="1271" actId="403"/>
          <ac:spMkLst>
            <pc:docMk/>
            <pc:sldMk cId="2978347599" sldId="299"/>
            <ac:spMk id="4" creationId="{D5586FEF-FDE3-4624-7F5D-716A17A455CA}"/>
          </ac:spMkLst>
        </pc:spChg>
        <pc:picChg chg="add mod">
          <ac:chgData name="angelo iossa" userId="c1683aedee6bb660" providerId="LiveId" clId="{939A67F0-8391-4CEC-BE40-BBCD607E55A6}" dt="2025-10-25T20:21:32.384" v="874" actId="1076"/>
          <ac:picMkLst>
            <pc:docMk/>
            <pc:sldMk cId="2978347599" sldId="299"/>
            <ac:picMk id="2050" creationId="{B99ECAEF-2AE1-01D0-3F61-07BB14FAE011}"/>
          </ac:picMkLst>
        </pc:picChg>
      </pc:sldChg>
      <pc:sldChg chg="addSp delSp modSp add mod">
        <pc:chgData name="angelo iossa" userId="c1683aedee6bb660" providerId="LiveId" clId="{939A67F0-8391-4CEC-BE40-BBCD607E55A6}" dt="2025-10-25T20:52:19.243" v="1284" actId="1076"/>
        <pc:sldMkLst>
          <pc:docMk/>
          <pc:sldMk cId="405051872" sldId="300"/>
        </pc:sldMkLst>
        <pc:picChg chg="add mod">
          <ac:chgData name="angelo iossa" userId="c1683aedee6bb660" providerId="LiveId" clId="{939A67F0-8391-4CEC-BE40-BBCD607E55A6}" dt="2025-10-25T20:52:19.243" v="1284" actId="1076"/>
          <ac:picMkLst>
            <pc:docMk/>
            <pc:sldMk cId="405051872" sldId="300"/>
            <ac:picMk id="2" creationId="{15182A11-1C99-0661-43C8-E9F4C8E86B1B}"/>
          </ac:picMkLst>
        </pc:picChg>
        <pc:picChg chg="add mod">
          <ac:chgData name="angelo iossa" userId="c1683aedee6bb660" providerId="LiveId" clId="{939A67F0-8391-4CEC-BE40-BBCD607E55A6}" dt="2025-10-25T20:51:16.128" v="1279" actId="1076"/>
          <ac:picMkLst>
            <pc:docMk/>
            <pc:sldMk cId="405051872" sldId="300"/>
            <ac:picMk id="5" creationId="{C08FA408-91C5-1AF6-0383-D5D6B3A3F528}"/>
          </ac:picMkLst>
        </pc:picChg>
        <pc:picChg chg="add mod">
          <ac:chgData name="angelo iossa" userId="c1683aedee6bb660" providerId="LiveId" clId="{939A67F0-8391-4CEC-BE40-BBCD607E55A6}" dt="2025-10-25T20:52:06.493" v="1282" actId="1076"/>
          <ac:picMkLst>
            <pc:docMk/>
            <pc:sldMk cId="405051872" sldId="300"/>
            <ac:picMk id="3074" creationId="{54B51980-8C16-E530-68A1-AF7559595595}"/>
          </ac:picMkLst>
        </pc:picChg>
      </pc:sldChg>
      <pc:sldChg chg="add">
        <pc:chgData name="angelo iossa" userId="c1683aedee6bb660" providerId="LiveId" clId="{939A67F0-8391-4CEC-BE40-BBCD607E55A6}" dt="2025-10-25T19:59:53.237" v="455"/>
        <pc:sldMkLst>
          <pc:docMk/>
          <pc:sldMk cId="2420887758" sldId="301"/>
        </pc:sldMkLst>
      </pc:sldChg>
      <pc:sldChg chg="addSp delSp modSp add mod">
        <pc:chgData name="angelo iossa" userId="c1683aedee6bb660" providerId="LiveId" clId="{939A67F0-8391-4CEC-BE40-BBCD607E55A6}" dt="2025-10-25T20:05:56.903" v="858" actId="1076"/>
        <pc:sldMkLst>
          <pc:docMk/>
          <pc:sldMk cId="883045035" sldId="302"/>
        </pc:sldMkLst>
        <pc:spChg chg="add mod">
          <ac:chgData name="angelo iossa" userId="c1683aedee6bb660" providerId="LiveId" clId="{939A67F0-8391-4CEC-BE40-BBCD607E55A6}" dt="2025-10-25T20:05:56.903" v="858" actId="1076"/>
          <ac:spMkLst>
            <pc:docMk/>
            <pc:sldMk cId="883045035" sldId="302"/>
            <ac:spMk id="4" creationId="{4ED393EC-4725-78B6-0B9B-228C506717E3}"/>
          </ac:spMkLst>
        </pc:spChg>
        <pc:picChg chg="add mod">
          <ac:chgData name="angelo iossa" userId="c1683aedee6bb660" providerId="LiveId" clId="{939A67F0-8391-4CEC-BE40-BBCD607E55A6}" dt="2025-10-25T20:03:16.474" v="465" actId="1076"/>
          <ac:picMkLst>
            <pc:docMk/>
            <pc:sldMk cId="883045035" sldId="302"/>
            <ac:picMk id="5" creationId="{BE07B91D-78AD-3F14-068F-703C1F03FA50}"/>
          </ac:picMkLst>
        </pc:picChg>
      </pc:sldChg>
      <pc:sldChg chg="add">
        <pc:chgData name="angelo iossa" userId="c1683aedee6bb660" providerId="LiveId" clId="{939A67F0-8391-4CEC-BE40-BBCD607E55A6}" dt="2025-10-25T20:51:00.924" v="1273"/>
        <pc:sldMkLst>
          <pc:docMk/>
          <pc:sldMk cId="2325793089" sldId="303"/>
        </pc:sldMkLst>
      </pc:sldChg>
      <pc:sldChg chg="addSp modSp new">
        <pc:chgData name="angelo iossa" userId="c1683aedee6bb660" providerId="LiveId" clId="{939A67F0-8391-4CEC-BE40-BBCD607E55A6}" dt="2025-10-25T20:57:38.405" v="1287" actId="1076"/>
        <pc:sldMkLst>
          <pc:docMk/>
          <pc:sldMk cId="2313916850" sldId="304"/>
        </pc:sldMkLst>
      </pc:sldChg>
      <pc:sldChg chg="addSp modSp">
        <pc:chgData name="angelo iossa" userId="c1683aedee6bb660" providerId="LiveId" clId="{939A67F0-8391-4CEC-BE40-BBCD607E55A6}" dt="2025-10-27T16:57:00.983" v="1288"/>
        <pc:sldMkLst>
          <pc:docMk/>
          <pc:sldMk cId="127960924" sldId="316"/>
        </pc:sldMkLst>
        <pc:picChg chg="add mod">
          <ac:chgData name="angelo iossa" userId="c1683aedee6bb660" providerId="LiveId" clId="{939A67F0-8391-4CEC-BE40-BBCD607E55A6}" dt="2025-10-27T16:57:00.983" v="1288"/>
          <ac:picMkLst>
            <pc:docMk/>
            <pc:sldMk cId="127960924" sldId="316"/>
            <ac:picMk id="6" creationId="{D7825A7B-E543-AAF9-89AD-E8FADEAC4AE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6B-408D-A917-DC72F2BCB9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6B-408D-A917-DC72F2BCB9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6B-408D-A917-DC72F2BCB9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6B-408D-A917-DC72F2BCB9E0}"/>
              </c:ext>
            </c:extLst>
          </c:dPt>
          <c:cat>
            <c:strRef>
              <c:f>Foglio1!$A$2:$A$5</c:f>
              <c:strCache>
                <c:ptCount val="4"/>
                <c:pt idx="0">
                  <c:v>RYGB</c:v>
                </c:pt>
                <c:pt idx="1">
                  <c:v>OAGB</c:v>
                </c:pt>
                <c:pt idx="2">
                  <c:v>SG </c:v>
                </c:pt>
                <c:pt idx="3">
                  <c:v>SADI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34</c:v>
                </c:pt>
                <c:pt idx="2">
                  <c:v>32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F-465A-9876-2BF5DAA45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01-44D2-A2B6-6B3C0AC153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01-44D2-A2B6-6B3C0AC153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01-44D2-A2B6-6B3C0AC153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01-44D2-A2B6-6B3C0AC153C4}"/>
              </c:ext>
            </c:extLst>
          </c:dPt>
          <c:cat>
            <c:strRef>
              <c:f>Foglio1!$A$2:$A$5</c:f>
              <c:strCache>
                <c:ptCount val="4"/>
                <c:pt idx="0">
                  <c:v>RYGB</c:v>
                </c:pt>
                <c:pt idx="1">
                  <c:v>OAGB</c:v>
                </c:pt>
                <c:pt idx="2">
                  <c:v>SG</c:v>
                </c:pt>
                <c:pt idx="3">
                  <c:v>SADI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</c:v>
                </c:pt>
                <c:pt idx="2">
                  <c:v>193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01-44D2-A2B6-6B3C0AC15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09573253892713"/>
          <c:y val="0"/>
          <c:w val="0.59671297955887381"/>
          <c:h val="0.8263832975455659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3F-4667-8BE9-2F4B4691CA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3F-4667-8BE9-2F4B4691CA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3F-4667-8BE9-2F4B4691CA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3F-4667-8BE9-2F4B4691CA6C}"/>
              </c:ext>
            </c:extLst>
          </c:dPt>
          <c:cat>
            <c:strRef>
              <c:f>Foglio1!$A$2:$A$5</c:f>
              <c:strCache>
                <c:ptCount val="4"/>
                <c:pt idx="0">
                  <c:v>RYGB</c:v>
                </c:pt>
                <c:pt idx="1">
                  <c:v>OAGB</c:v>
                </c:pt>
                <c:pt idx="2">
                  <c:v>SG</c:v>
                </c:pt>
                <c:pt idx="3">
                  <c:v>SADI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52</c:v>
                </c:pt>
                <c:pt idx="1">
                  <c:v>48</c:v>
                </c:pt>
                <c:pt idx="2">
                  <c:v>109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8-4604-8C14-C55167585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28/10/2025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28/10/2025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28/10/2025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6.png"/><Relationship Id="rId7" Type="http://schemas.openxmlformats.org/officeDocument/2006/relationships/image" Target="../media/image4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9.png"/><Relationship Id="rId7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chart" Target="../charts/chart2.xml"/><Relationship Id="rId7" Type="http://schemas.microsoft.com/office/2007/relationships/hdphoto" Target="../media/hdphoto1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mailto:Angelo.iossa@uniroma1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88" y="706701"/>
            <a:ext cx="6252754" cy="2806369"/>
          </a:xfrm>
        </p:spPr>
        <p:txBody>
          <a:bodyPr>
            <a:normAutofit/>
          </a:bodyPr>
          <a:lstStyle/>
          <a:p>
            <a:pPr algn="ctr"/>
            <a:r>
              <a:rPr lang="it-IT" i="1" dirty="0"/>
              <a:t>NUOVE PROSPETTIVE PER IL GERD POST-MBS</a:t>
            </a:r>
            <a:endParaRPr lang="it-IT" i="1" dirty="0">
              <a:solidFill>
                <a:srgbClr val="304297"/>
              </a:solidFill>
            </a:endParaRPr>
          </a:p>
        </p:txBody>
      </p:sp>
      <p:sp>
        <p:nvSpPr>
          <p:cNvPr id="2" name="Sottotitolo 15">
            <a:extLst>
              <a:ext uri="{FF2B5EF4-FFF2-40B4-BE49-F238E27FC236}">
                <a16:creationId xmlns:a16="http://schemas.microsoft.com/office/drawing/2014/main" id="{36E0E676-E5C1-7DD5-812E-DD08D7EC3312}"/>
              </a:ext>
            </a:extLst>
          </p:cNvPr>
          <p:cNvSpPr txBox="1">
            <a:spLocks/>
          </p:cNvSpPr>
          <p:nvPr/>
        </p:nvSpPr>
        <p:spPr bwMode="auto">
          <a:xfrm>
            <a:off x="5434149" y="4942614"/>
            <a:ext cx="6682578" cy="5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  <a:defRPr/>
            </a:pPr>
            <a:r>
              <a:rPr lang="it-IT" b="1" i="1" dirty="0">
                <a:latin typeface="+mn-lt"/>
                <a:cs typeface="Comic Sans MS" charset="0"/>
              </a:rPr>
              <a:t>Angelo Iossa MD PhD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  <a:defRPr/>
            </a:pPr>
            <a:r>
              <a:rPr lang="it-IT" b="1" i="1" dirty="0" err="1">
                <a:latin typeface="+mn-lt"/>
                <a:cs typeface="Comic Sans MS" charset="0"/>
              </a:rPr>
              <a:t>Researcher</a:t>
            </a:r>
            <a:r>
              <a:rPr lang="it-IT" b="1" i="1" dirty="0">
                <a:latin typeface="+mn-lt"/>
                <a:cs typeface="Comic Sans MS" charset="0"/>
              </a:rPr>
              <a:t> Sapienza University of Rome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  <a:defRPr/>
            </a:pPr>
            <a:r>
              <a:rPr lang="it-IT" b="1" i="1" dirty="0">
                <a:latin typeface="+mn-lt"/>
                <a:cs typeface="Comic Sans MS" charset="0"/>
              </a:rPr>
              <a:t>Head Bariatric Centre of Excellence SICOB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  <a:defRPr/>
            </a:pPr>
            <a:r>
              <a:rPr lang="it-IT" b="1" i="1" dirty="0">
                <a:latin typeface="+mn-lt"/>
                <a:cs typeface="Comic Sans MS" charset="0"/>
              </a:rPr>
              <a:t>ICOT Hospital- Latina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BFB2717-AEC5-31D1-1E86-05F25FB4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971" y="5879471"/>
            <a:ext cx="978529" cy="97852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16A50A0-67DF-0046-0E57-8DBFA4281F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268ABDA-B23C-8F64-D5F4-018F418F0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554F394-B2E0-732D-70D9-1047ED859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  <p:pic>
        <p:nvPicPr>
          <p:cNvPr id="2050" name="Picture 2" descr="Is Buying A Used Car Cheaper Than Buying A New Car?">
            <a:extLst>
              <a:ext uri="{FF2B5EF4-FFF2-40B4-BE49-F238E27FC236}">
                <a16:creationId xmlns:a16="http://schemas.microsoft.com/office/drawing/2014/main" id="{D6A6E4F6-4C0E-6373-B1A3-6C0D8303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19" y="765678"/>
            <a:ext cx="9588362" cy="5113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045CD1-1660-FE19-BA3F-4B161DCACB98}"/>
              </a:ext>
            </a:extLst>
          </p:cNvPr>
          <p:cNvSpPr txBox="1"/>
          <p:nvPr/>
        </p:nvSpPr>
        <p:spPr>
          <a:xfrm>
            <a:off x="4354286" y="235131"/>
            <a:ext cx="5193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err="1">
                <a:solidFill>
                  <a:srgbClr val="FF0000"/>
                </a:solidFill>
              </a:rPr>
              <a:t>What’s</a:t>
            </a:r>
            <a:r>
              <a:rPr lang="it-IT" sz="3600" i="1" dirty="0">
                <a:solidFill>
                  <a:srgbClr val="FF0000"/>
                </a:solidFill>
              </a:rPr>
              <a:t> new on treatment?</a:t>
            </a:r>
          </a:p>
        </p:txBody>
      </p:sp>
    </p:spTree>
    <p:extLst>
      <p:ext uri="{BB962C8B-B14F-4D97-AF65-F5344CB8AC3E}">
        <p14:creationId xmlns:p14="http://schemas.microsoft.com/office/powerpoint/2010/main" val="231760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FE725D-4C26-9727-B08B-D28B81691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1" y="431336"/>
            <a:ext cx="8430802" cy="458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E7FF8DD-F09E-B6EF-D24C-ED456A323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88" y="3908446"/>
            <a:ext cx="3801005" cy="2210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25483C-1516-CB73-64A9-5DA1CBF34D88}"/>
              </a:ext>
            </a:extLst>
          </p:cNvPr>
          <p:cNvSpPr txBox="1"/>
          <p:nvPr/>
        </p:nvSpPr>
        <p:spPr>
          <a:xfrm>
            <a:off x="8950036" y="554182"/>
            <a:ext cx="11929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/>
              <a:t>ARMS</a:t>
            </a:r>
          </a:p>
          <a:p>
            <a:r>
              <a:rPr lang="it-IT" sz="2800" i="1" dirty="0"/>
              <a:t>ARMA</a:t>
            </a:r>
          </a:p>
          <a:p>
            <a:r>
              <a:rPr lang="it-IT" sz="2800" i="1" dirty="0"/>
              <a:t>ARM-p</a:t>
            </a:r>
          </a:p>
          <a:p>
            <a:r>
              <a:rPr lang="it-IT" sz="2800" i="1" dirty="0"/>
              <a:t>ARM-b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E50B5C7-A218-578C-5EDE-186D44897392}"/>
              </a:ext>
            </a:extLst>
          </p:cNvPr>
          <p:cNvSpPr/>
          <p:nvPr/>
        </p:nvSpPr>
        <p:spPr>
          <a:xfrm>
            <a:off x="2049008" y="1506584"/>
            <a:ext cx="580981" cy="505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 descr="Japan - Wikipedia">
            <a:extLst>
              <a:ext uri="{FF2B5EF4-FFF2-40B4-BE49-F238E27FC236}">
                <a16:creationId xmlns:a16="http://schemas.microsoft.com/office/drawing/2014/main" id="{3DE16CFB-F2F6-D817-2A63-5D06B3503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052" y="2764542"/>
            <a:ext cx="1309688" cy="871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A8B2CBC-8C6A-CC11-1BAA-9C662396E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DE893D5-5C15-2F8B-7DA7-679E48FA42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C266578-13C2-AF7A-DC47-747135828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63549" cy="3137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09381CA-85F5-D61C-9448-031BA640B7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68" b="3093"/>
          <a:stretch>
            <a:fillRect/>
          </a:stretch>
        </p:blipFill>
        <p:spPr>
          <a:xfrm>
            <a:off x="4952210" y="3137517"/>
            <a:ext cx="6570583" cy="3683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ACAFBB-CAD7-9803-874D-7B275EEB0C22}"/>
              </a:ext>
            </a:extLst>
          </p:cNvPr>
          <p:cNvSpPr txBox="1"/>
          <p:nvPr/>
        </p:nvSpPr>
        <p:spPr>
          <a:xfrm>
            <a:off x="1515243" y="4372126"/>
            <a:ext cx="3436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/>
              <a:t>23 non bariatric </a:t>
            </a:r>
            <a:r>
              <a:rPr lang="it-IT" sz="3200" i="1" dirty="0" err="1"/>
              <a:t>pts</a:t>
            </a:r>
            <a:endParaRPr lang="it-IT" sz="3200" i="1" dirty="0"/>
          </a:p>
          <a:p>
            <a:r>
              <a:rPr lang="it-IT" sz="3200" i="1" dirty="0"/>
              <a:t>3 M FU</a:t>
            </a:r>
          </a:p>
        </p:txBody>
      </p:sp>
      <p:pic>
        <p:nvPicPr>
          <p:cNvPr id="4098" name="Picture 2" descr="Bandiera di Taiwan - Wikipedia">
            <a:extLst>
              <a:ext uri="{FF2B5EF4-FFF2-40B4-BE49-F238E27FC236}">
                <a16:creationId xmlns:a16="http://schemas.microsoft.com/office/drawing/2014/main" id="{6858771D-9556-739E-A740-8D2BB80F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786" y="408735"/>
            <a:ext cx="1957159" cy="13024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40C6717-00FD-F1FD-A9CB-4DF75051C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BAE0338-14E0-4746-FCA6-667BA3C9DB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1374E10-4E1C-EA27-89F3-65B8D1A62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" y="-2828"/>
            <a:ext cx="6080792" cy="2211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Buy France Flags | French Flags for sale at Flag and Bunting Store">
            <a:extLst>
              <a:ext uri="{FF2B5EF4-FFF2-40B4-BE49-F238E27FC236}">
                <a16:creationId xmlns:a16="http://schemas.microsoft.com/office/drawing/2014/main" id="{1D12E3B8-2A72-8F9E-AC57-4850C6FB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68" y="116258"/>
            <a:ext cx="1590131" cy="9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9062726-1410-5349-AB7D-14863A4EF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413" y="2459104"/>
            <a:ext cx="3836024" cy="3916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3BBCAC-816C-83A7-1D97-F70BC1EEE17C}"/>
              </a:ext>
            </a:extLst>
          </p:cNvPr>
          <p:cNvSpPr txBox="1"/>
          <p:nvPr/>
        </p:nvSpPr>
        <p:spPr>
          <a:xfrm>
            <a:off x="7855132" y="3091543"/>
            <a:ext cx="37458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 </a:t>
            </a:r>
            <a:r>
              <a:rPr lang="it-IT" dirty="0" err="1"/>
              <a:t>pts</a:t>
            </a:r>
            <a:endParaRPr lang="it-IT" dirty="0"/>
          </a:p>
          <a:p>
            <a:r>
              <a:rPr lang="it-IT" dirty="0"/>
              <a:t>3 M FU</a:t>
            </a:r>
          </a:p>
          <a:p>
            <a:r>
              <a:rPr lang="it-IT" dirty="0"/>
              <a:t>Success rate 100%</a:t>
            </a:r>
          </a:p>
          <a:p>
            <a:r>
              <a:rPr lang="it-IT" b="1" i="1" dirty="0" err="1">
                <a:solidFill>
                  <a:srgbClr val="FF0000"/>
                </a:solidFill>
              </a:rPr>
              <a:t>Sympt</a:t>
            </a:r>
            <a:r>
              <a:rPr lang="it-IT" b="1" i="1" dirty="0">
                <a:solidFill>
                  <a:srgbClr val="FF0000"/>
                </a:solidFill>
              </a:rPr>
              <a:t> control 83.3%</a:t>
            </a:r>
          </a:p>
          <a:p>
            <a:r>
              <a:rPr lang="it-IT" dirty="0" err="1"/>
              <a:t>Complic</a:t>
            </a:r>
            <a:r>
              <a:rPr lang="it-IT" dirty="0"/>
              <a:t> rate 33% (1 </a:t>
            </a:r>
            <a:r>
              <a:rPr lang="it-IT" dirty="0" err="1"/>
              <a:t>strict</a:t>
            </a:r>
            <a:r>
              <a:rPr lang="it-IT" dirty="0"/>
              <a:t>, 1 </a:t>
            </a:r>
            <a:r>
              <a:rPr lang="it-IT" dirty="0" err="1"/>
              <a:t>bleeding</a:t>
            </a:r>
            <a:r>
              <a:rPr lang="it-IT" dirty="0"/>
              <a:t>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C8CDA56-1D15-5DED-882E-4C09F654E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005E397-B0AC-3FE0-5E69-A72A7D8FB2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6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9CA01CE-1283-7AE9-26E6-C680FE707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995" y="2653099"/>
            <a:ext cx="5625005" cy="406204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FF2233-0566-0517-484A-FBDE0E815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05" y="0"/>
            <a:ext cx="9023570" cy="2426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44CAA3E-B892-A4EB-B6AB-3E452B9A8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05" y="2426677"/>
            <a:ext cx="4788346" cy="748179"/>
          </a:xfrm>
          <a:prstGeom prst="rect">
            <a:avLst/>
          </a:prstGeom>
        </p:spPr>
      </p:pic>
      <p:pic>
        <p:nvPicPr>
          <p:cNvPr id="6" name="Picture 2" descr="Japan - Wikipedia">
            <a:extLst>
              <a:ext uri="{FF2B5EF4-FFF2-40B4-BE49-F238E27FC236}">
                <a16:creationId xmlns:a16="http://schemas.microsoft.com/office/drawing/2014/main" id="{4B061104-AA08-01DC-6CCB-BDF0AF4FD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41" y="526439"/>
            <a:ext cx="1309688" cy="871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2D89B82-2240-817B-FBCB-B66074802498}"/>
              </a:ext>
            </a:extLst>
          </p:cNvPr>
          <p:cNvSpPr txBox="1"/>
          <p:nvPr/>
        </p:nvSpPr>
        <p:spPr>
          <a:xfrm>
            <a:off x="6932022" y="46155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i="1" dirty="0">
                <a:solidFill>
                  <a:srgbClr val="FF0000"/>
                </a:solidFill>
              </a:rPr>
              <a:t>2024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2738590-3984-4712-8105-D3DB70A27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9CBFB93-D22A-B013-E5AB-1BDD107ED3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2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What Does The Italian Flag Look Like?">
            <a:extLst>
              <a:ext uri="{FF2B5EF4-FFF2-40B4-BE49-F238E27FC236}">
                <a16:creationId xmlns:a16="http://schemas.microsoft.com/office/drawing/2014/main" id="{B028184D-2AD0-CA5F-324C-B80EB03B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489" y="32828"/>
            <a:ext cx="2013096" cy="133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441D6C3-71FC-4E11-68A4-73BF752DB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982" y="-8538"/>
            <a:ext cx="6664036" cy="288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1E8C44-9AED-9C8B-88B1-FC80092F928A}"/>
              </a:ext>
            </a:extLst>
          </p:cNvPr>
          <p:cNvSpPr txBox="1"/>
          <p:nvPr/>
        </p:nvSpPr>
        <p:spPr>
          <a:xfrm>
            <a:off x="1537253" y="305272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109 patients (14 studies). </a:t>
            </a:r>
          </a:p>
          <a:p>
            <a:r>
              <a:rPr lang="en-US" dirty="0"/>
              <a:t>Median follow-up was 18.9 months (range 0.3–63).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A03CD97-C402-FFE7-41B5-76E2408CF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620" y="2760953"/>
            <a:ext cx="2384079" cy="2936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829E2F-C202-7C29-0C13-AD9EDEACD771}"/>
              </a:ext>
            </a:extLst>
          </p:cNvPr>
          <p:cNvSpPr txBox="1"/>
          <p:nvPr/>
        </p:nvSpPr>
        <p:spPr>
          <a:xfrm>
            <a:off x="207301" y="4704516"/>
            <a:ext cx="892533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Results</a:t>
            </a:r>
          </a:p>
          <a:p>
            <a:pPr algn="ctr"/>
            <a:r>
              <a:rPr lang="en-US" dirty="0"/>
              <a:t>Reduction of daily PPI use (97.4% vs. 25.3%) </a:t>
            </a:r>
          </a:p>
          <a:p>
            <a:pPr algn="ctr"/>
            <a:r>
              <a:rPr lang="en-US" dirty="0"/>
              <a:t>GERD-HRQL score of 35.54 ± 18.88 decreased to 17.27 ± 16.7 </a:t>
            </a:r>
          </a:p>
          <a:p>
            <a:pPr algn="ctr"/>
            <a:r>
              <a:rPr lang="en-US" dirty="0"/>
              <a:t>DeMeester score (3 studies) reduction compared to baseline (47.2 ± 22 vs. 24.3±15).</a:t>
            </a:r>
            <a:endParaRPr lang="it-IT" dirty="0"/>
          </a:p>
        </p:txBody>
      </p:sp>
      <p:pic>
        <p:nvPicPr>
          <p:cNvPr id="7170" name="Picture 2" descr="LINX Reflux Management System | LINX Device | ETHICON | J&amp;J MedTech">
            <a:extLst>
              <a:ext uri="{FF2B5EF4-FFF2-40B4-BE49-F238E27FC236}">
                <a16:creationId xmlns:a16="http://schemas.microsoft.com/office/drawing/2014/main" id="{546DC061-91AC-2015-EB27-9AD738C4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41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FD7CD4-42D6-25CD-F4DD-BFF9DFAB14C5}"/>
              </a:ext>
            </a:extLst>
          </p:cNvPr>
          <p:cNvSpPr txBox="1"/>
          <p:nvPr/>
        </p:nvSpPr>
        <p:spPr>
          <a:xfrm>
            <a:off x="851869" y="731906"/>
            <a:ext cx="915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i="1" dirty="0">
                <a:solidFill>
                  <a:srgbClr val="FF0000"/>
                </a:solidFill>
              </a:rPr>
              <a:t>FDA</a:t>
            </a:r>
          </a:p>
          <a:p>
            <a:pPr algn="ctr"/>
            <a:r>
              <a:rPr lang="it-IT" sz="2800" b="1" i="1" dirty="0">
                <a:solidFill>
                  <a:srgbClr val="FF0000"/>
                </a:solidFill>
              </a:rPr>
              <a:t>2012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1593E1-88D7-B8BC-5703-BA8A1D2FE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7559" y="369044"/>
            <a:ext cx="9062572" cy="6456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6B78F26-856D-2302-1317-2F931A2D18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C75EE80-0561-335F-FD71-AF3EB7A7E5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1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DCFB2A3-78E7-94B3-8A83-184B1BA3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8354" cy="222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05B0CFF-5896-A83D-F253-62F1427D3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5491"/>
            <a:ext cx="6487430" cy="2172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F45F87D-667F-A002-19FE-511CF3AFFCBC}"/>
              </a:ext>
            </a:extLst>
          </p:cNvPr>
          <p:cNvSpPr txBox="1"/>
          <p:nvPr/>
        </p:nvSpPr>
        <p:spPr>
          <a:xfrm>
            <a:off x="2208145" y="2486159"/>
            <a:ext cx="187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 </a:t>
            </a:r>
            <a:r>
              <a:rPr lang="it-IT" dirty="0" err="1"/>
              <a:t>explanted</a:t>
            </a:r>
            <a:r>
              <a:rPr lang="it-IT" dirty="0"/>
              <a:t> (19%)</a:t>
            </a:r>
          </a:p>
        </p:txBody>
      </p:sp>
      <p:pic>
        <p:nvPicPr>
          <p:cNvPr id="9218" name="Picture 2" descr="National flag of USA">
            <a:extLst>
              <a:ext uri="{FF2B5EF4-FFF2-40B4-BE49-F238E27FC236}">
                <a16:creationId xmlns:a16="http://schemas.microsoft.com/office/drawing/2014/main" id="{B9D2C02D-AE8F-99E4-357B-AC78E2D80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14" y="30787"/>
            <a:ext cx="17621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0A503BC-BF32-531A-A513-F890A6197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9EA4B20-9884-FAD8-8519-5E48B550B6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2E3D3E-79C9-B8B5-A001-76D2BBAA1E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9927" y="223039"/>
            <a:ext cx="7966880" cy="6411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30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retta Treatment | Dubai Gastroenterology Clinic">
            <a:extLst>
              <a:ext uri="{FF2B5EF4-FFF2-40B4-BE49-F238E27FC236}">
                <a16:creationId xmlns:a16="http://schemas.microsoft.com/office/drawing/2014/main" id="{2F24C3E1-AB8D-4401-3859-42084CA3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" y="430910"/>
            <a:ext cx="10442713" cy="47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F134C22-7EC8-59BB-AEC7-E40B5ACEB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10C84AE-EF36-3177-7F5B-0F09A2631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E63EBD-6F8F-BFD9-864F-C9CDC2B14372}"/>
              </a:ext>
            </a:extLst>
          </p:cNvPr>
          <p:cNvSpPr txBox="1"/>
          <p:nvPr/>
        </p:nvSpPr>
        <p:spPr>
          <a:xfrm>
            <a:off x="9530116" y="3522216"/>
            <a:ext cx="26618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i="1" dirty="0">
                <a:solidFill>
                  <a:srgbClr val="FF0000"/>
                </a:solidFill>
              </a:rPr>
              <a:t>FDA</a:t>
            </a:r>
          </a:p>
          <a:p>
            <a:pPr algn="ctr"/>
            <a:r>
              <a:rPr lang="it-IT" sz="2800" b="1" i="1" dirty="0">
                <a:solidFill>
                  <a:srgbClr val="FF0000"/>
                </a:solidFill>
              </a:rPr>
              <a:t>2000</a:t>
            </a:r>
          </a:p>
          <a:p>
            <a:pPr algn="ctr"/>
            <a:r>
              <a:rPr lang="it-IT" sz="2800" b="1" i="1" dirty="0">
                <a:solidFill>
                  <a:srgbClr val="FF0000"/>
                </a:solidFill>
              </a:rPr>
              <a:t>BR </a:t>
            </a:r>
          </a:p>
          <a:p>
            <a:pPr algn="ctr"/>
            <a:r>
              <a:rPr lang="it-IT" sz="2800" b="1" i="1" dirty="0">
                <a:solidFill>
                  <a:srgbClr val="FF0000"/>
                </a:solidFill>
              </a:rPr>
              <a:t>2010</a:t>
            </a:r>
          </a:p>
          <a:p>
            <a:pPr algn="ctr"/>
            <a:r>
              <a:rPr lang="it-IT" sz="2800" b="1" i="1" dirty="0">
                <a:solidFill>
                  <a:srgbClr val="FF0000"/>
                </a:solidFill>
              </a:rPr>
              <a:t>ACG 2013 NO!</a:t>
            </a:r>
          </a:p>
          <a:p>
            <a:pPr algn="ctr"/>
            <a:r>
              <a:rPr lang="it-IT" sz="2800" b="1" i="1" dirty="0">
                <a:solidFill>
                  <a:srgbClr val="FF0000"/>
                </a:solidFill>
              </a:rPr>
              <a:t>SAGES 2013 YES!</a:t>
            </a:r>
          </a:p>
        </p:txBody>
      </p:sp>
    </p:spTree>
    <p:extLst>
      <p:ext uri="{BB962C8B-B14F-4D97-AF65-F5344CB8AC3E}">
        <p14:creationId xmlns:p14="http://schemas.microsoft.com/office/powerpoint/2010/main" val="1361601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7B920B0-06E4-0AB3-038B-79B4F9533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238"/>
            <a:ext cx="7347857" cy="262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BE6D2D-1274-9683-B74C-C05EE6B3EC12}"/>
              </a:ext>
            </a:extLst>
          </p:cNvPr>
          <p:cNvSpPr txBox="1"/>
          <p:nvPr/>
        </p:nvSpPr>
        <p:spPr>
          <a:xfrm>
            <a:off x="675623" y="3469909"/>
            <a:ext cx="59966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1" u="none" strike="noStrike" baseline="0" dirty="0">
                <a:latin typeface="STIX-Regular"/>
              </a:rPr>
              <a:t>15 patients</a:t>
            </a:r>
          </a:p>
          <a:p>
            <a:pPr algn="l"/>
            <a:r>
              <a:rPr lang="en-US" sz="1800" b="0" i="1" u="none" strike="noStrike" baseline="0" dirty="0">
                <a:latin typeface="STIX-Regular"/>
              </a:rPr>
              <a:t>6 months, 66.7% of patients were not satisfied </a:t>
            </a:r>
            <a:endParaRPr lang="en-US" i="1" dirty="0">
              <a:latin typeface="STIX-Regular"/>
            </a:endParaRPr>
          </a:p>
          <a:p>
            <a:pPr algn="l"/>
            <a:r>
              <a:rPr lang="en-US" sz="1800" b="0" i="1" u="none" strike="noStrike" baseline="0" dirty="0">
                <a:latin typeface="STIX-Regular"/>
              </a:rPr>
              <a:t>only 20% stopped PPI. </a:t>
            </a:r>
          </a:p>
          <a:p>
            <a:pPr algn="l"/>
            <a:r>
              <a:rPr lang="en-US" sz="1800" b="0" i="1" u="none" strike="noStrike" baseline="0" dirty="0">
                <a:latin typeface="STIX-Regular"/>
              </a:rPr>
              <a:t>Two patients (13.3%) underwent Roux-en-Y gastric bypass</a:t>
            </a:r>
            <a:endParaRPr lang="it-IT" i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D040717-BE84-BCDF-817E-D5C1BC2D2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826" y="1096536"/>
            <a:ext cx="5632174" cy="2281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508DD55-E371-7759-4C79-8D40C0B76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5810B36-7A6B-1DF5-B833-CAFC9B9DF8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  <p:pic>
        <p:nvPicPr>
          <p:cNvPr id="4" name="Picture 2" descr="National flag of USA">
            <a:extLst>
              <a:ext uri="{FF2B5EF4-FFF2-40B4-BE49-F238E27FC236}">
                <a16:creationId xmlns:a16="http://schemas.microsoft.com/office/drawing/2014/main" id="{B3E37C0F-4A6A-3DEE-4941-30C79FFC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51" y="199443"/>
            <a:ext cx="1378008" cy="82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Bandiera Qatar in vendita, bandiera del Qatar">
            <a:extLst>
              <a:ext uri="{FF2B5EF4-FFF2-40B4-BE49-F238E27FC236}">
                <a16:creationId xmlns:a16="http://schemas.microsoft.com/office/drawing/2014/main" id="{EE531493-E8A2-CC4C-DEB1-9A99EE4DA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266" y="495888"/>
            <a:ext cx="1567847" cy="101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hat Does The Italian Flag Look Like?">
            <a:extLst>
              <a:ext uri="{FF2B5EF4-FFF2-40B4-BE49-F238E27FC236}">
                <a16:creationId xmlns:a16="http://schemas.microsoft.com/office/drawing/2014/main" id="{D8BA3F9F-0C3D-D8E1-EC52-ABA42ED92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113" y="2961342"/>
            <a:ext cx="1567848" cy="101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A1444-39C3-1BF3-1869-F7DBF35C1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0AA4544-3EAE-B879-7317-B3185E6C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B56ECF0-BCAF-0306-0C63-6270C0664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  <p:pic>
        <p:nvPicPr>
          <p:cNvPr id="2050" name="Picture 2" descr="Is Buying A Used Car Cheaper Than Buying A New Car?">
            <a:extLst>
              <a:ext uri="{FF2B5EF4-FFF2-40B4-BE49-F238E27FC236}">
                <a16:creationId xmlns:a16="http://schemas.microsoft.com/office/drawing/2014/main" id="{057B4155-C3D0-6214-5B22-C081DAAC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19" y="765678"/>
            <a:ext cx="9588362" cy="5113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692AAB-7D11-6678-281A-9E8A3E70E757}"/>
              </a:ext>
            </a:extLst>
          </p:cNvPr>
          <p:cNvSpPr txBox="1"/>
          <p:nvPr/>
        </p:nvSpPr>
        <p:spPr>
          <a:xfrm>
            <a:off x="4354286" y="235131"/>
            <a:ext cx="5302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err="1">
                <a:solidFill>
                  <a:srgbClr val="FF0000"/>
                </a:solidFill>
              </a:rPr>
              <a:t>What’s</a:t>
            </a:r>
            <a:r>
              <a:rPr lang="it-IT" sz="3600" i="1" dirty="0">
                <a:solidFill>
                  <a:srgbClr val="FF0000"/>
                </a:solidFill>
              </a:rPr>
              <a:t> new on prevention?</a:t>
            </a:r>
          </a:p>
        </p:txBody>
      </p:sp>
    </p:spTree>
    <p:extLst>
      <p:ext uri="{BB962C8B-B14F-4D97-AF65-F5344CB8AC3E}">
        <p14:creationId xmlns:p14="http://schemas.microsoft.com/office/powerpoint/2010/main" val="101410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rstanding the problem is half the solution">
            <a:extLst>
              <a:ext uri="{FF2B5EF4-FFF2-40B4-BE49-F238E27FC236}">
                <a16:creationId xmlns:a16="http://schemas.microsoft.com/office/drawing/2014/main" id="{1408A555-8755-1C2B-1665-CAFEDC225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13" y="632043"/>
            <a:ext cx="7384948" cy="55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7FAE7D-61A4-EACC-7E51-C4E345E6987D}"/>
              </a:ext>
            </a:extLst>
          </p:cNvPr>
          <p:cNvSpPr txBox="1"/>
          <p:nvPr/>
        </p:nvSpPr>
        <p:spPr>
          <a:xfrm>
            <a:off x="8391832" y="1032387"/>
            <a:ext cx="3105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i="1" dirty="0"/>
              <a:t>The </a:t>
            </a:r>
            <a:r>
              <a:rPr lang="it-IT" sz="4400" i="1" dirty="0" err="1"/>
              <a:t>problem</a:t>
            </a:r>
            <a:endParaRPr lang="it-IT" sz="4400" i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CDA5416-C524-B45D-8DBA-3B4320E57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0E8297A-7304-5577-F30F-0523918A64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9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DF13009-1581-804F-639D-7CD11A192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23466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C65B25-4303-4FD3-F202-96032651AE5F}"/>
              </a:ext>
            </a:extLst>
          </p:cNvPr>
          <p:cNvSpPr txBox="1"/>
          <p:nvPr/>
        </p:nvSpPr>
        <p:spPr>
          <a:xfrm>
            <a:off x="3839482" y="1612416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times </a:t>
            </a:r>
            <a:r>
              <a:rPr lang="it-IT" sz="1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it-IT" sz="1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ITM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7E7C7D1-96E3-37C9-059E-A5FEA738F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765" y="2362236"/>
            <a:ext cx="6667392" cy="20358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3E5D52-FE61-1AC8-A1AE-1034A37FEAC8}"/>
              </a:ext>
            </a:extLst>
          </p:cNvPr>
          <p:cNvSpPr txBox="1"/>
          <p:nvPr/>
        </p:nvSpPr>
        <p:spPr>
          <a:xfrm>
            <a:off x="9525255" y="3714946"/>
            <a:ext cx="2666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GERD REMISSION </a:t>
            </a:r>
            <a:r>
              <a:rPr lang="en-US" sz="1400" b="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[OR] = 13.13; 95% CI, 3.54-48.73; I</a:t>
            </a:r>
            <a:r>
              <a:rPr lang="en-US" sz="1400" b="0" i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b="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= 0%).</a:t>
            </a:r>
            <a:endParaRPr lang="it-IT" sz="14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271ECA0-A3C5-9891-F5EF-B6B2D02BA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2" y="3944774"/>
            <a:ext cx="5328922" cy="21239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5087D04-E068-2561-55FB-5BAC9D0513B1}"/>
              </a:ext>
            </a:extLst>
          </p:cNvPr>
          <p:cNvSpPr txBox="1"/>
          <p:nvPr/>
        </p:nvSpPr>
        <p:spPr>
          <a:xfrm>
            <a:off x="2236735" y="5165219"/>
            <a:ext cx="3205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74.4% PPI free</a:t>
            </a:r>
          </a:p>
          <a:p>
            <a:r>
              <a:rPr lang="it-IT" sz="1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2.1% HH </a:t>
            </a:r>
            <a:r>
              <a:rPr lang="it-IT" sz="16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recurrence</a:t>
            </a:r>
            <a:r>
              <a:rPr lang="it-IT" sz="1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it-IT" sz="16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conversion</a:t>
            </a:r>
            <a:r>
              <a:rPr lang="it-IT" sz="1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rate</a:t>
            </a:r>
          </a:p>
          <a:p>
            <a:endParaRPr lang="it-IT" sz="16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3573A42-6D51-7423-9599-170AD9949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927" y="237386"/>
            <a:ext cx="5328923" cy="20875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532CC6C-2FD0-2CA6-8920-84EDD122F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83" y="2346686"/>
            <a:ext cx="4378717" cy="18380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E3A316C-9B1B-470D-12DE-5D63629CEC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6049736"/>
            <a:ext cx="808264" cy="8082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7BD0EDC-A847-FB28-956D-B287AA53E7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201732" y="6049734"/>
            <a:ext cx="990268" cy="808265"/>
          </a:xfrm>
          <a:prstGeom prst="rect">
            <a:avLst/>
          </a:prstGeom>
        </p:spPr>
      </p:pic>
      <p:pic>
        <p:nvPicPr>
          <p:cNvPr id="7" name="Picture 2" descr="TIF Procedure - Houston GI Docs | Houston, TX">
            <a:extLst>
              <a:ext uri="{FF2B5EF4-FFF2-40B4-BE49-F238E27FC236}">
                <a16:creationId xmlns:a16="http://schemas.microsoft.com/office/drawing/2014/main" id="{6E3EF260-C697-CB8F-84B9-2307667B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111" y="5426060"/>
            <a:ext cx="1883889" cy="114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C3D1FC9-2E17-5DA2-DC12-B15997C747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5967" y="4486986"/>
            <a:ext cx="4612144" cy="2207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2566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o salvi la regina gomma timbro in inchiostro rosso su bianco Foto stock -  Alamy">
            <a:extLst>
              <a:ext uri="{FF2B5EF4-FFF2-40B4-BE49-F238E27FC236}">
                <a16:creationId xmlns:a16="http://schemas.microsoft.com/office/drawing/2014/main" id="{CB42C3B1-14F2-AFC4-8218-3E8F02D30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" b="6887"/>
          <a:stretch>
            <a:fillRect/>
          </a:stretch>
        </p:blipFill>
        <p:spPr bwMode="auto">
          <a:xfrm>
            <a:off x="2968661" y="24191"/>
            <a:ext cx="6225035" cy="60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28BF90-DB77-4753-3F23-80600EEF01E4}"/>
              </a:ext>
            </a:extLst>
          </p:cNvPr>
          <p:cNvSpPr txBox="1"/>
          <p:nvPr/>
        </p:nvSpPr>
        <p:spPr>
          <a:xfrm rot="3853045">
            <a:off x="7142783" y="1637656"/>
            <a:ext cx="2346063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6000" dirty="0"/>
              <a:t>sleeve</a:t>
            </a:r>
          </a:p>
        </p:txBody>
      </p:sp>
      <p:pic>
        <p:nvPicPr>
          <p:cNvPr id="3" name="Picture 3" descr="Scansione0005">
            <a:extLst>
              <a:ext uri="{FF2B5EF4-FFF2-40B4-BE49-F238E27FC236}">
                <a16:creationId xmlns:a16="http://schemas.microsoft.com/office/drawing/2014/main" id="{01B4CC01-135D-F3AD-B820-2DFB3E55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08" b="80502" l="7143" r="66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8" t="6557" r="30339" b="18033"/>
          <a:stretch>
            <a:fillRect/>
          </a:stretch>
        </p:blipFill>
        <p:spPr bwMode="auto">
          <a:xfrm>
            <a:off x="4951918" y="3969099"/>
            <a:ext cx="1907862" cy="302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3FB6648-8BD1-1E3F-F451-173F514EB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0B71C8A-3E56-4FD4-FAE8-46757F2815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66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3DA90B9-3D1D-0DDA-73ED-E4FA4EA12C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150503B-9DA1-294D-BCC0-A7D1EBF8D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4" descr="Come si spengono gli incendi. No, non con la tastiera">
            <a:extLst>
              <a:ext uri="{FF2B5EF4-FFF2-40B4-BE49-F238E27FC236}">
                <a16:creationId xmlns:a16="http://schemas.microsoft.com/office/drawing/2014/main" id="{2A518D8A-AD7D-21C8-DA90-F9ACBE1B6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yond the Initial Success: Gaining Weight After Gastric Bypass - The  Silhouette Clinic">
            <a:extLst>
              <a:ext uri="{FF2B5EF4-FFF2-40B4-BE49-F238E27FC236}">
                <a16:creationId xmlns:a16="http://schemas.microsoft.com/office/drawing/2014/main" id="{FA97EE12-CA8F-57B7-F2DA-8A91BA68C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66" b="97436" l="52403" r="97662">
                        <a14:foregroundMark x1="67597" y1="18519" x2="67597" y2="18519"/>
                        <a14:foregroundMark x1="67208" y1="13105" x2="67208" y2="13105"/>
                        <a14:foregroundMark x1="97987" y1="27066" x2="97987" y2="27066"/>
                        <a14:foregroundMark x1="85260" y1="12536" x2="85260" y2="12536"/>
                        <a14:foregroundMark x1="67792" y1="11966" x2="67792" y2="11966"/>
                        <a14:foregroundMark x1="52403" y1="63153" x2="52403" y2="63153"/>
                        <a14:foregroundMark x1="72208" y1="91548" x2="72208" y2="91548"/>
                        <a14:foregroundMark x1="70519" y1="97436" x2="70519" y2="97436"/>
                        <a14:foregroundMark x1="70519" y1="97436" x2="70519" y2="9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748" r="-19" b="952"/>
          <a:stretch/>
        </p:blipFill>
        <p:spPr bwMode="auto">
          <a:xfrm>
            <a:off x="5615854" y="1957134"/>
            <a:ext cx="1598143" cy="19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A8A7F0-2033-CBE3-4A09-F4035C8D288F}"/>
              </a:ext>
            </a:extLst>
          </p:cNvPr>
          <p:cNvSpPr txBox="1"/>
          <p:nvPr/>
        </p:nvSpPr>
        <p:spPr>
          <a:xfrm>
            <a:off x="1884784" y="737118"/>
            <a:ext cx="2286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i="1" dirty="0">
                <a:solidFill>
                  <a:srgbClr val="FF0000"/>
                </a:solidFill>
              </a:rPr>
              <a:t>GERD</a:t>
            </a:r>
          </a:p>
        </p:txBody>
      </p:sp>
    </p:spTree>
    <p:extLst>
      <p:ext uri="{BB962C8B-B14F-4D97-AF65-F5344CB8AC3E}">
        <p14:creationId xmlns:p14="http://schemas.microsoft.com/office/powerpoint/2010/main" val="3785537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9E8C04F-12DA-5108-841F-AF82F4D3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06181" cy="3635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4EFF202-7517-3073-8A6A-598FD2B90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781" y="3723779"/>
            <a:ext cx="6290646" cy="3040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2" descr="Sapienza Universita' di Roma - Dipartimento di Fisica | Rome">
            <a:extLst>
              <a:ext uri="{FF2B5EF4-FFF2-40B4-BE49-F238E27FC236}">
                <a16:creationId xmlns:a16="http://schemas.microsoft.com/office/drawing/2014/main" id="{B373E7B8-8213-DD74-D898-DE5AA5E0F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1680"/>
            <a:ext cx="103632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899E87CA-346E-9ABA-4E90-544353542153}"/>
              </a:ext>
            </a:extLst>
          </p:cNvPr>
          <p:cNvSpPr/>
          <p:nvPr/>
        </p:nvSpPr>
        <p:spPr>
          <a:xfrm>
            <a:off x="3229667" y="5719665"/>
            <a:ext cx="1864816" cy="5443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825A7B-E543-AAF9-89AD-E8FADEAC4A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A222A1B-BE04-0DB7-9676-5EC5F915D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800" y="1866056"/>
            <a:ext cx="7292972" cy="30635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CE6DDEE-50E9-EFD2-C4DB-438DB96D0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088"/>
            <a:ext cx="4599840" cy="5396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0A14F5-4D97-AD67-3706-089258310BF4}"/>
              </a:ext>
            </a:extLst>
          </p:cNvPr>
          <p:cNvSpPr txBox="1"/>
          <p:nvPr/>
        </p:nvSpPr>
        <p:spPr>
          <a:xfrm>
            <a:off x="3013788" y="1342836"/>
            <a:ext cx="103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2023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87107BE-76D8-AF0E-3FFD-08E9C7F34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5821680"/>
            <a:ext cx="978529" cy="97852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CD0B4B7-B417-1983-98A2-1FEF15E2CC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5" y="5904859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300EDE0D-E156-FA46-9BCF-4969ABEB3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651132"/>
              </p:ext>
            </p:extLst>
          </p:nvPr>
        </p:nvGraphicFramePr>
        <p:xfrm>
          <a:off x="448002" y="2610088"/>
          <a:ext cx="4458734" cy="3211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24342D36-CD76-BAF0-BA55-EC6944D865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805952"/>
              </p:ext>
            </p:extLst>
          </p:nvPr>
        </p:nvGraphicFramePr>
        <p:xfrm>
          <a:off x="7551964" y="760770"/>
          <a:ext cx="485394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33B6BFD-23E9-D610-DD11-D3CA4121BE6A}"/>
              </a:ext>
            </a:extLst>
          </p:cNvPr>
          <p:cNvSpPr txBox="1"/>
          <p:nvPr/>
        </p:nvSpPr>
        <p:spPr>
          <a:xfrm>
            <a:off x="1737156" y="35893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2024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91409E1-4FA8-CA87-B83D-B4DA6306897A}"/>
              </a:ext>
            </a:extLst>
          </p:cNvPr>
          <p:cNvSpPr txBox="1"/>
          <p:nvPr/>
        </p:nvSpPr>
        <p:spPr>
          <a:xfrm>
            <a:off x="9185035" y="26100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2014</a:t>
            </a:r>
          </a:p>
        </p:txBody>
      </p: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01A22AAA-52F6-EAC0-0F93-7F4D15DD9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385019"/>
              </p:ext>
            </p:extLst>
          </p:nvPr>
        </p:nvGraphicFramePr>
        <p:xfrm>
          <a:off x="4331796" y="1790547"/>
          <a:ext cx="4191718" cy="301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FB2D56B-40A3-8A65-C71D-8D8A2E1DDC38}"/>
              </a:ext>
            </a:extLst>
          </p:cNvPr>
          <p:cNvSpPr txBox="1"/>
          <p:nvPr/>
        </p:nvSpPr>
        <p:spPr>
          <a:xfrm>
            <a:off x="5443257" y="287500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2019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E1C32AE-C90F-665D-61DC-281DD97E9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5821680"/>
            <a:ext cx="978529" cy="97852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10AC4C1-08A0-A74F-A896-F478EC492B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5" y="5904859"/>
            <a:ext cx="1096963" cy="895350"/>
          </a:xfrm>
          <a:prstGeom prst="rect">
            <a:avLst/>
          </a:prstGeom>
        </p:spPr>
      </p:pic>
      <p:sp>
        <p:nvSpPr>
          <p:cNvPr id="5" name="AutoShape 2" descr="The Top Ten Daily Consequences of Having Evolved">
            <a:extLst>
              <a:ext uri="{FF2B5EF4-FFF2-40B4-BE49-F238E27FC236}">
                <a16:creationId xmlns:a16="http://schemas.microsoft.com/office/drawing/2014/main" id="{4BCA21E8-B2F1-64C6-2F30-495E2AB629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D26C576-A444-AEB9-C96C-413C5DC402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7828" y="195233"/>
            <a:ext cx="3872642" cy="193632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89A21D8-E5B4-0EB4-4DC5-0CECA347A2F4}"/>
              </a:ext>
            </a:extLst>
          </p:cNvPr>
          <p:cNvSpPr txBox="1"/>
          <p:nvPr/>
        </p:nvSpPr>
        <p:spPr>
          <a:xfrm>
            <a:off x="1053193" y="195233"/>
            <a:ext cx="1411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/>
              <a:t>Personal..</a:t>
            </a:r>
          </a:p>
        </p:txBody>
      </p:sp>
    </p:spTree>
    <p:extLst>
      <p:ext uri="{BB962C8B-B14F-4D97-AF65-F5344CB8AC3E}">
        <p14:creationId xmlns:p14="http://schemas.microsoft.com/office/powerpoint/2010/main" val="154401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  <p:bldGraphic spid="17" grpId="0">
        <p:bldAsOne/>
      </p:bldGraphic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5E1F45D-39F4-46AD-18B2-A6B82E6B8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" y="69088"/>
            <a:ext cx="4751070" cy="1000760"/>
          </a:xfrm>
        </p:spPr>
        <p:txBody>
          <a:bodyPr/>
          <a:lstStyle/>
          <a:p>
            <a:r>
              <a:rPr lang="it-IT" i="1" dirty="0">
                <a:solidFill>
                  <a:srgbClr val="FF0000"/>
                </a:solidFill>
              </a:rPr>
              <a:t>CONCLUSIONS</a:t>
            </a:r>
          </a:p>
        </p:txBody>
      </p:sp>
      <p:pic>
        <p:nvPicPr>
          <p:cNvPr id="5" name="Picture 2" descr="Sapienza Universita' di Roma - Dipartimento di Fisica | Rome">
            <a:extLst>
              <a:ext uri="{FF2B5EF4-FFF2-40B4-BE49-F238E27FC236}">
                <a16:creationId xmlns:a16="http://schemas.microsoft.com/office/drawing/2014/main" id="{4BD30DAF-A125-62D0-3217-799374A7A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152"/>
            <a:ext cx="103632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9BD1C0-CB09-2B82-7EED-9A4674BC36D6}"/>
              </a:ext>
            </a:extLst>
          </p:cNvPr>
          <p:cNvSpPr txBox="1"/>
          <p:nvPr/>
        </p:nvSpPr>
        <p:spPr>
          <a:xfrm>
            <a:off x="518160" y="1069848"/>
            <a:ext cx="11005185" cy="5016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i="1" dirty="0"/>
              <a:t>MORE THAN 25% (</a:t>
            </a:r>
            <a:r>
              <a:rPr lang="it-IT" sz="2000" i="1" dirty="0" err="1"/>
              <a:t>mean</a:t>
            </a:r>
            <a:r>
              <a:rPr lang="it-IT" sz="2000" i="1" dirty="0"/>
              <a:t> </a:t>
            </a:r>
            <a:r>
              <a:rPr lang="it-IT" sz="2000" i="1" dirty="0" err="1"/>
              <a:t>value</a:t>
            </a:r>
            <a:r>
              <a:rPr lang="it-IT" sz="2000" i="1" dirty="0"/>
              <a:t>) OF PTS AFTER MBS CAN SUFFER BY GERD (DE NOVO OR RECURRENT)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sz="2000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i="1" dirty="0"/>
              <a:t>SEVERAL MECHANISMS AFFECTS THE INCIDENCE AND MUST BE EVALUATED BEFORE TREATMENT</a:t>
            </a:r>
          </a:p>
          <a:p>
            <a:pPr algn="ctr"/>
            <a:r>
              <a:rPr lang="it-IT" sz="2000" i="1" dirty="0"/>
              <a:t>(</a:t>
            </a:r>
            <a:r>
              <a:rPr lang="it-IT" sz="2000" i="1" dirty="0" err="1"/>
              <a:t>avoid</a:t>
            </a:r>
            <a:r>
              <a:rPr lang="it-IT" sz="2000" i="1" dirty="0"/>
              <a:t> </a:t>
            </a:r>
            <a:r>
              <a:rPr lang="it-IT" sz="2000" i="1" dirty="0" err="1"/>
              <a:t>refluxogenic</a:t>
            </a:r>
            <a:r>
              <a:rPr lang="it-IT" sz="2000" i="1" dirty="0"/>
              <a:t> procedure in </a:t>
            </a:r>
            <a:r>
              <a:rPr lang="it-IT" sz="2000" i="1" dirty="0" err="1"/>
              <a:t>symptomatic</a:t>
            </a:r>
            <a:r>
              <a:rPr lang="it-IT" sz="2000" i="1" dirty="0"/>
              <a:t>/high risk </a:t>
            </a:r>
            <a:r>
              <a:rPr lang="it-IT" sz="2000" i="1" dirty="0" err="1"/>
              <a:t>pts</a:t>
            </a:r>
            <a:r>
              <a:rPr lang="it-IT" sz="2000" i="1" dirty="0"/>
              <a:t>- </a:t>
            </a:r>
            <a:r>
              <a:rPr lang="it-IT" sz="2000" i="1" dirty="0">
                <a:solidFill>
                  <a:srgbClr val="FF0000"/>
                </a:solidFill>
              </a:rPr>
              <a:t>PREVENT</a:t>
            </a:r>
            <a:r>
              <a:rPr lang="it-IT" sz="2000" i="1" dirty="0"/>
              <a:t>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sz="2000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i="1" dirty="0"/>
              <a:t>1° RULE: EXCLUDE ANATOMIC COMPLICATIONS </a:t>
            </a:r>
          </a:p>
          <a:p>
            <a:pPr algn="ctr"/>
            <a:r>
              <a:rPr lang="it-IT" sz="2000" i="1" dirty="0"/>
              <a:t>(HH,ITM, SG STENOSIS, G-G FISTULAS, SHORT POUCH, LARGE POUCH, OBSTRUCTED ANASTOMOSIS OR AL, SHORT AL ETC..)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sz="2000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i="1" dirty="0"/>
              <a:t>2°  RULE: EVALUATE FUNCTIONAL ESOPHAGEAL DISEASE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sz="2000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i="1" dirty="0"/>
              <a:t>3°  RULE: CROSS THE FINGER AND DECIDE THE TREATMENT BASED ON PERSONAL EXPERIENCE </a:t>
            </a:r>
          </a:p>
          <a:p>
            <a:pPr algn="ctr"/>
            <a:r>
              <a:rPr lang="it-IT" sz="2000" i="1" dirty="0">
                <a:solidFill>
                  <a:srgbClr val="FF0000"/>
                </a:solidFill>
              </a:rPr>
              <a:t>STEP-UP APPROACH</a:t>
            </a:r>
          </a:p>
          <a:p>
            <a:pPr algn="ctr"/>
            <a:r>
              <a:rPr lang="it-IT" sz="2000" i="1" dirty="0"/>
              <a:t>1° CONSERVATIVE…ENDOSCOPIC (IN EXPERIENCED CENTERS)..SURGICAL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sz="2000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i="1" dirty="0"/>
              <a:t>AND REMEMBER..IT’S COMMONLY A LONG TERM COMPLICATION..FU IS CRUCIAL!!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49AD007-12D8-8583-7110-352A092A02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29122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6A9A270C-5EEA-3B6F-9704-2BE17AAC6080}"/>
              </a:ext>
            </a:extLst>
          </p:cNvPr>
          <p:cNvSpPr txBox="1">
            <a:spLocks/>
          </p:cNvSpPr>
          <p:nvPr/>
        </p:nvSpPr>
        <p:spPr>
          <a:xfrm>
            <a:off x="5229521" y="294983"/>
            <a:ext cx="6677438" cy="3364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indent="-171450" algn="l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rPr>
              <a:t>Thank you!</a:t>
            </a:r>
          </a:p>
          <a:p>
            <a:pPr indent="-171450" algn="l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00" i="1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indent="-171450" algn="l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Angelo.iossa@uniroma1.it</a:t>
            </a:r>
            <a:endParaRPr lang="en-US" sz="1600" i="1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indent="-171450" algn="l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00" i="1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indent="-171450" algn="l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rPr>
              <a:t>@angeloiossmd</a:t>
            </a:r>
          </a:p>
          <a:p>
            <a:pPr indent="-171450" algn="l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00" i="1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indent="-171450" algn="l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00" i="1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Instagram - Wikipedia">
            <a:extLst>
              <a:ext uri="{FF2B5EF4-FFF2-40B4-BE49-F238E27FC236}">
                <a16:creationId xmlns:a16="http://schemas.microsoft.com/office/drawing/2014/main" id="{F23AB0A6-3FF6-808D-18CF-F2565060B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92" y="1977177"/>
            <a:ext cx="516392" cy="5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vestiti, albero, Viso umano, persona&#10;&#10;Il contenuto generato dall'IA potrebbe non essere corretto.">
            <a:extLst>
              <a:ext uri="{FF2B5EF4-FFF2-40B4-BE49-F238E27FC236}">
                <a16:creationId xmlns:a16="http://schemas.microsoft.com/office/drawing/2014/main" id="{E6CB3346-BBA8-8B8E-A57E-DA991067C4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276" y="1606368"/>
            <a:ext cx="3938724" cy="5251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049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04" y="-405227"/>
            <a:ext cx="5270987" cy="1450757"/>
          </a:xfrm>
        </p:spPr>
        <p:txBody>
          <a:bodyPr>
            <a:normAutofit/>
          </a:bodyPr>
          <a:lstStyle/>
          <a:p>
            <a:r>
              <a:rPr lang="it-IT" sz="2800" dirty="0"/>
              <a:t>GERD </a:t>
            </a:r>
            <a:br>
              <a:rPr lang="it-IT" sz="2800" dirty="0"/>
            </a:br>
            <a:r>
              <a:rPr lang="it-IT" sz="2800" dirty="0"/>
              <a:t>rise and </a:t>
            </a:r>
            <a:r>
              <a:rPr lang="it-IT" sz="2800" dirty="0" err="1"/>
              <a:t>fall</a:t>
            </a:r>
            <a:r>
              <a:rPr lang="it-IT" sz="2800" dirty="0"/>
              <a:t> of bariatric surgery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1D450A-EC8D-AE16-77B6-1BD900F38617}"/>
              </a:ext>
            </a:extLst>
          </p:cNvPr>
          <p:cNvSpPr txBox="1"/>
          <p:nvPr/>
        </p:nvSpPr>
        <p:spPr>
          <a:xfrm>
            <a:off x="279316" y="1790643"/>
            <a:ext cx="72236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  <a:latin typeface="STIX-Regular"/>
              </a:rPr>
              <a:t>Post Sleeve </a:t>
            </a:r>
            <a:r>
              <a:rPr lang="it-IT" sz="2400" b="1" i="1" u="none" strike="noStrike" baseline="0" dirty="0">
                <a:solidFill>
                  <a:srgbClr val="FF0000"/>
                </a:solidFill>
                <a:latin typeface="STIX-Regular"/>
              </a:rPr>
              <a:t>GERD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STIX-Regular"/>
              </a:rPr>
              <a:t>32.3% (21.4–58.4%)..</a:t>
            </a:r>
          </a:p>
          <a:p>
            <a:r>
              <a:rPr lang="en-US" sz="2400" b="1" i="1" u="none" strike="noStrike" baseline="0" dirty="0">
                <a:solidFill>
                  <a:srgbClr val="FF0000"/>
                </a:solidFill>
                <a:latin typeface="STIX-Regular"/>
              </a:rPr>
              <a:t>revisional reason 30%</a:t>
            </a:r>
          </a:p>
          <a:p>
            <a:endParaRPr lang="en-US" sz="2400" b="1" i="1" dirty="0">
              <a:solidFill>
                <a:srgbClr val="FF0000"/>
              </a:solidFill>
              <a:latin typeface="STIX-Regular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STIX-Regular"/>
              </a:rPr>
              <a:t>Post GBP GERD (recurrence)(24- 47%)</a:t>
            </a: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0E0B192-047C-1F7D-AE54-72BB2A930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995" y="56956"/>
            <a:ext cx="4125687" cy="26348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24DFDC0-90CA-430A-CE89-A9D663C6B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243" y="2623171"/>
            <a:ext cx="6052360" cy="2207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694D2BB-4032-DC79-7D78-FA3475104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8" y="3497698"/>
            <a:ext cx="5571562" cy="20613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F3A9829-5B43-3862-A483-C728432D7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712" y="5407242"/>
            <a:ext cx="4429305" cy="14507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C95633D-BAD9-2679-86E3-3E218CB84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CBC814E-0518-FACE-2BB9-A77C0C6CDE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FE6C6-75F5-FBAC-C0C0-BB6D11676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40DFB4F2-9A9E-766B-97C1-72B22CAE7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2" y="106767"/>
            <a:ext cx="5406887" cy="943741"/>
          </a:xfrm>
        </p:spPr>
        <p:txBody>
          <a:bodyPr>
            <a:normAutofit/>
          </a:bodyPr>
          <a:lstStyle/>
          <a:p>
            <a:r>
              <a:rPr lang="it-IT" sz="2800" dirty="0"/>
              <a:t>GERD </a:t>
            </a:r>
            <a:br>
              <a:rPr lang="it-IT" sz="2800" dirty="0"/>
            </a:br>
            <a:r>
              <a:rPr lang="it-IT" sz="2800" dirty="0"/>
              <a:t>rise and </a:t>
            </a:r>
            <a:r>
              <a:rPr lang="it-IT" sz="2800" dirty="0" err="1"/>
              <a:t>fall</a:t>
            </a:r>
            <a:r>
              <a:rPr lang="it-IT" sz="2800" dirty="0"/>
              <a:t> of bariatric surgery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E3E0E8-9086-153A-D3CC-2134D6DA2B30}"/>
              </a:ext>
            </a:extLst>
          </p:cNvPr>
          <p:cNvSpPr txBox="1"/>
          <p:nvPr/>
        </p:nvSpPr>
        <p:spPr>
          <a:xfrm>
            <a:off x="279316" y="1790643"/>
            <a:ext cx="72236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  <a:latin typeface="STIX-Regular"/>
              </a:rPr>
              <a:t>Post OAGB </a:t>
            </a:r>
            <a:r>
              <a:rPr lang="it-IT" sz="2400" b="1" i="1" u="none" strike="noStrike" baseline="0" dirty="0">
                <a:solidFill>
                  <a:srgbClr val="FF0000"/>
                </a:solidFill>
                <a:latin typeface="STIX-Regular"/>
              </a:rPr>
              <a:t>GERD </a:t>
            </a:r>
            <a:r>
              <a:rPr lang="en-US" sz="2400" b="1" i="1" dirty="0">
                <a:solidFill>
                  <a:srgbClr val="FF0000"/>
                </a:solidFill>
                <a:latin typeface="STIX-Regular"/>
              </a:rPr>
              <a:t>0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STIX-Regular"/>
              </a:rPr>
              <a:t>-55%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STIX-Regular"/>
              </a:rPr>
              <a:t>2% (?)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STIX-Regular"/>
              </a:rPr>
              <a:t>Revisional indication (1%)</a:t>
            </a:r>
          </a:p>
          <a:p>
            <a:endParaRPr lang="en-US" sz="2400" b="1" i="1" u="none" strike="noStrike" baseline="0" dirty="0">
              <a:solidFill>
                <a:srgbClr val="FF0000"/>
              </a:solidFill>
              <a:latin typeface="STIX-Regular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A140BE4-70E1-6CC2-47A7-82A2B3D1E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493" y="1824838"/>
            <a:ext cx="4961905" cy="20277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8FD3BB8-940D-0185-781A-AA9FD3ECF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09" y="392460"/>
            <a:ext cx="6487391" cy="15216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EFF1C2D-8A4E-15E2-347C-00D921E1C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649" y="3927595"/>
            <a:ext cx="4722725" cy="17301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2D96102-D10C-C033-EEA5-0B40BE8EA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634" y="4389101"/>
            <a:ext cx="5880015" cy="24076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46AA9CB-6D09-A780-1740-1889F162E5E1}"/>
              </a:ext>
            </a:extLst>
          </p:cNvPr>
          <p:cNvSpPr txBox="1"/>
          <p:nvPr/>
        </p:nvSpPr>
        <p:spPr>
          <a:xfrm>
            <a:off x="279316" y="3896832"/>
            <a:ext cx="722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  <a:latin typeface="STIX-Regular"/>
              </a:rPr>
              <a:t>Post SADI-S </a:t>
            </a:r>
            <a:r>
              <a:rPr lang="it-IT" sz="2400" b="1" i="1" u="none" strike="noStrike" baseline="0" dirty="0">
                <a:solidFill>
                  <a:srgbClr val="FF0000"/>
                </a:solidFill>
                <a:latin typeface="STIX-Regular"/>
              </a:rPr>
              <a:t>GERD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STIX-Regular"/>
              </a:rPr>
              <a:t>17% (1 y) -30% (3 y)</a:t>
            </a:r>
            <a:endParaRPr lang="en-US" sz="2400" b="1" i="1" dirty="0">
              <a:solidFill>
                <a:srgbClr val="FF0000"/>
              </a:solidFill>
              <a:latin typeface="STIX-Regular"/>
            </a:endParaRPr>
          </a:p>
          <a:p>
            <a:endParaRPr lang="en-US" sz="2400" b="1" i="1" u="none" strike="noStrike" baseline="0" dirty="0">
              <a:solidFill>
                <a:srgbClr val="FF0000"/>
              </a:solidFill>
              <a:latin typeface="STIX-Regular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35F9B31-043A-E49F-CFC6-DBBB10EC2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709C721-45A6-FB74-64AF-CD7429627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sons Stock Photo 490667287 | Shutterstock">
            <a:extLst>
              <a:ext uri="{FF2B5EF4-FFF2-40B4-BE49-F238E27FC236}">
                <a16:creationId xmlns:a16="http://schemas.microsoft.com/office/drawing/2014/main" id="{FD99A689-3497-22D1-CF15-824D1A47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6" b="11104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C59FE75-AF29-FB49-0918-05C102B24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0C707BF-A735-F0B2-9148-937423352A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8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E986E-8D84-CE01-87D1-9D652B316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D393EC-4725-78B6-0B9B-228C506717E3}"/>
              </a:ext>
            </a:extLst>
          </p:cNvPr>
          <p:cNvSpPr txBox="1"/>
          <p:nvPr/>
        </p:nvSpPr>
        <p:spPr>
          <a:xfrm>
            <a:off x="387928" y="1839190"/>
            <a:ext cx="1210887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3200" i="1" dirty="0">
              <a:latin typeface="STIX-Regular"/>
            </a:endParaRPr>
          </a:p>
          <a:p>
            <a:pPr algn="l"/>
            <a:r>
              <a:rPr lang="en-US" sz="3200" i="1" dirty="0">
                <a:latin typeface="STIX-Regular"/>
              </a:rPr>
              <a:t>I</a:t>
            </a:r>
            <a:r>
              <a:rPr lang="en-US" sz="3200" b="0" i="1" u="none" strike="noStrike" baseline="0" dirty="0">
                <a:latin typeface="STIX-Regular"/>
              </a:rPr>
              <a:t>ncrease</a:t>
            </a:r>
            <a:r>
              <a:rPr lang="en-US" sz="3200" i="1" dirty="0">
                <a:latin typeface="STIX-Regular"/>
              </a:rPr>
              <a:t> </a:t>
            </a:r>
            <a:r>
              <a:rPr lang="en-US" sz="3200" b="0" i="1" u="none" strike="noStrike" baseline="0" dirty="0">
                <a:latin typeface="STIX-Regular"/>
              </a:rPr>
              <a:t>intragastric pressure</a:t>
            </a:r>
          </a:p>
          <a:p>
            <a:pPr algn="l"/>
            <a:endParaRPr lang="en-US" sz="3200" b="0" i="1" u="none" strike="noStrike" baseline="0" dirty="0">
              <a:latin typeface="STIX-Regular"/>
            </a:endParaRPr>
          </a:p>
          <a:p>
            <a:pPr algn="l"/>
            <a:r>
              <a:rPr lang="en-US" sz="3200" b="0" i="1" u="none" strike="noStrike" baseline="0" dirty="0">
                <a:latin typeface="STIX-Regular"/>
              </a:rPr>
              <a:t>Functional stenosis</a:t>
            </a:r>
          </a:p>
          <a:p>
            <a:pPr algn="l"/>
            <a:endParaRPr lang="en-US" sz="3200" b="0" i="1" u="none" strike="noStrike" baseline="0" dirty="0">
              <a:latin typeface="STIX-Regular"/>
            </a:endParaRPr>
          </a:p>
          <a:p>
            <a:pPr algn="l"/>
            <a:r>
              <a:rPr lang="en-US" sz="3200" i="1" dirty="0">
                <a:latin typeface="STIX-Regular"/>
              </a:rPr>
              <a:t>S</a:t>
            </a:r>
            <a:r>
              <a:rPr lang="en-US" sz="3200" b="0" i="1" u="none" strike="noStrike" baseline="0" dirty="0">
                <a:latin typeface="STIX-Regular"/>
              </a:rPr>
              <a:t>tomach division too close to the esophagus </a:t>
            </a:r>
            <a:r>
              <a:rPr lang="en-US" sz="3200" i="1" dirty="0">
                <a:latin typeface="STIX-Regular"/>
              </a:rPr>
              <a:t>(</a:t>
            </a:r>
            <a:r>
              <a:rPr lang="en-US" sz="3200" b="0" i="1" u="none" strike="noStrike" baseline="0" dirty="0">
                <a:latin typeface="STIX-Regular"/>
              </a:rPr>
              <a:t>sling fibers weakness)</a:t>
            </a:r>
          </a:p>
          <a:p>
            <a:pPr algn="l"/>
            <a:endParaRPr lang="en-US" sz="3200" i="1" dirty="0">
              <a:latin typeface="STIX-Regular"/>
            </a:endParaRPr>
          </a:p>
          <a:p>
            <a:pPr algn="l"/>
            <a:r>
              <a:rPr lang="en-US" sz="3200" b="0" i="1" u="none" strike="noStrike" baseline="0" dirty="0">
                <a:latin typeface="STIX-Regular"/>
              </a:rPr>
              <a:t>HH (unreco</a:t>
            </a:r>
            <a:r>
              <a:rPr lang="en-US" sz="3200" i="1" dirty="0">
                <a:latin typeface="STIX-Regular"/>
              </a:rPr>
              <a:t>gnized or de novo)</a:t>
            </a:r>
            <a:endParaRPr lang="en-US" sz="3200" b="0" i="1" u="none" strike="noStrike" baseline="0" dirty="0">
              <a:latin typeface="STIX-Regular"/>
            </a:endParaRPr>
          </a:p>
        </p:txBody>
      </p:sp>
      <p:pic>
        <p:nvPicPr>
          <p:cNvPr id="5" name="Picture 3" descr="Scansione0005">
            <a:extLst>
              <a:ext uri="{FF2B5EF4-FFF2-40B4-BE49-F238E27FC236}">
                <a16:creationId xmlns:a16="http://schemas.microsoft.com/office/drawing/2014/main" id="{BE07B91D-78AD-3F14-068F-703C1F03F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8" b="80502" l="7143" r="66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8" t="6557" r="30339" b="18033"/>
          <a:stretch>
            <a:fillRect/>
          </a:stretch>
        </p:blipFill>
        <p:spPr bwMode="auto">
          <a:xfrm>
            <a:off x="5652654" y="-74151"/>
            <a:ext cx="1206236" cy="191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93EE2C1-1058-CD75-3504-1086844D2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862CFE1-2FE5-BFE4-A2D0-5F2DF1474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4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nd revision - Band to bypass - Healthier Weight">
            <a:extLst>
              <a:ext uri="{FF2B5EF4-FFF2-40B4-BE49-F238E27FC236}">
                <a16:creationId xmlns:a16="http://schemas.microsoft.com/office/drawing/2014/main" id="{7C12AB88-07FE-59AF-62EC-D790BFFCD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9" t="10985"/>
          <a:stretch/>
        </p:blipFill>
        <p:spPr bwMode="auto">
          <a:xfrm>
            <a:off x="2919591" y="3553400"/>
            <a:ext cx="2478838" cy="330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0CDB7AC-3562-A2EC-55E5-9B6C7FA9B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655" y="148365"/>
            <a:ext cx="6660345" cy="6709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5B68959-3A03-61A2-87E6-6D751BE26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4E1183C-E52E-5B99-1D72-EFF18F578A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501FC-7AFC-66CB-5372-6850632C0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ni Gastric Bypass | Dr James Askew">
            <a:extLst>
              <a:ext uri="{FF2B5EF4-FFF2-40B4-BE49-F238E27FC236}">
                <a16:creationId xmlns:a16="http://schemas.microsoft.com/office/drawing/2014/main" id="{B99ECAEF-2AE1-01D0-3F61-07BB14FAE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4376" cy="304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586FEF-FDE3-4624-7F5D-716A17A45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347" y="476593"/>
            <a:ext cx="8365690" cy="54860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Surgical and </a:t>
            </a:r>
            <a:r>
              <a:rPr kumimoji="0" lang="it-IT" altLang="it-IT" sz="32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anatomical</a:t>
            </a:r>
            <a:r>
              <a:rPr kumimoji="0" lang="it-IT" altLang="it-IT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 factors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TIX-Regular"/>
              <a:ea typeface="STXihei" panose="020B0503020204020204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Single-loop </a:t>
            </a:r>
            <a:r>
              <a:rPr kumimoji="0" lang="it-IT" altLang="it-IT" sz="2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anatomy</a:t>
            </a:r>
            <a:endParaRPr kumimoji="0" lang="it-IT" altLang="it-IT" sz="28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STIX-Regular"/>
              <a:ea typeface="STXihei" panose="020B0503020204020204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Anastomosis </a:t>
            </a:r>
            <a:r>
              <a:rPr kumimoji="0" lang="it-IT" altLang="it-IT" sz="2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tension</a:t>
            </a:r>
            <a:endParaRPr kumimoji="0" lang="it-IT" altLang="it-IT" sz="28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STIX-Regular"/>
              <a:ea typeface="STXihei" panose="020B0503020204020204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28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STIX-Regular"/>
              <a:ea typeface="STXihei" panose="020B0503020204020204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Gastric </a:t>
            </a:r>
            <a:r>
              <a:rPr kumimoji="0" lang="it-IT" altLang="it-IT" sz="2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pouch</a:t>
            </a:r>
            <a:r>
              <a:rPr kumimoji="0" lang="it-IT" altLang="it-IT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 size</a:t>
            </a:r>
            <a:endParaRPr lang="it-IT" altLang="it-IT" sz="2800" dirty="0">
              <a:solidFill>
                <a:srgbClr val="0A0A0A"/>
              </a:solidFill>
              <a:latin typeface="STIX-Regular"/>
              <a:ea typeface="STXihei" panose="020B0503020204020204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28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STIX-Regular"/>
              <a:ea typeface="STXihei" panose="020B0503020204020204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Larger</a:t>
            </a:r>
            <a:r>
              <a:rPr kumimoji="0" lang="it-IT" altLang="it-IT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 </a:t>
            </a:r>
            <a:r>
              <a:rPr kumimoji="0" lang="it-IT" altLang="it-IT" sz="2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pouch</a:t>
            </a:r>
            <a:endParaRPr kumimoji="0" lang="it-IT" altLang="it-IT" sz="28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STIX-Regular"/>
              <a:ea typeface="STXihei" panose="020B0503020204020204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Smaller</a:t>
            </a:r>
            <a:r>
              <a:rPr kumimoji="0" lang="it-IT" altLang="it-IT" sz="2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 </a:t>
            </a:r>
            <a:r>
              <a:rPr kumimoji="0" lang="it-IT" altLang="it-IT" sz="2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pouch</a:t>
            </a:r>
            <a:endParaRPr kumimoji="0" lang="it-IT" altLang="it-IT" sz="28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STIX-Regular"/>
              <a:ea typeface="STXihei" panose="020B0503020204020204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28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STIX-Regular"/>
              <a:ea typeface="STXihei" panose="020B0503020204020204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2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Other</a:t>
            </a:r>
            <a:r>
              <a:rPr kumimoji="0" lang="it-IT" altLang="it-IT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 </a:t>
            </a:r>
            <a:r>
              <a:rPr kumimoji="0" lang="it-IT" altLang="it-IT" sz="32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contributing</a:t>
            </a:r>
            <a:r>
              <a:rPr kumimoji="0" lang="it-IT" altLang="it-IT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TIX-Regular"/>
                <a:ea typeface="STXihei" panose="020B0503020204020204" pitchFamily="2" charset="-122"/>
              </a:rPr>
              <a:t> factors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TIX-Regular"/>
              <a:ea typeface="STXihei" panose="020B0503020204020204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it-IT" altLang="it-IT" sz="2800" dirty="0">
                <a:solidFill>
                  <a:srgbClr val="0A0A0A"/>
                </a:solidFill>
                <a:latin typeface="STIX-Regular"/>
                <a:ea typeface="STXihei" panose="020B0503020204020204" pitchFamily="2" charset="-122"/>
              </a:rPr>
              <a:t>Hiatal hernia</a:t>
            </a:r>
            <a:endParaRPr kumimoji="0" lang="it-IT" altLang="it-IT" sz="28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STIX-Regular"/>
              <a:ea typeface="STXihei" panose="020B0503020204020204" pitchFamily="2" charset="-122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3B521BB-166F-ACFE-2EDC-10F2A474F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9E490-4463-56DF-BA3F-A3C488ABF8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4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1E088-3728-BD63-ECDB-A339EA0F2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ADI - Chirobesi">
            <a:extLst>
              <a:ext uri="{FF2B5EF4-FFF2-40B4-BE49-F238E27FC236}">
                <a16:creationId xmlns:a16="http://schemas.microsoft.com/office/drawing/2014/main" id="{C08FA408-91C5-1AF6-0383-D5D6B3A3F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t="10938" r="16594" b="22494"/>
          <a:stretch/>
        </p:blipFill>
        <p:spPr bwMode="auto">
          <a:xfrm>
            <a:off x="325580" y="4862"/>
            <a:ext cx="3004427" cy="42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int Up Icon - Free PNG &amp; SVG 399414 - Noun Project">
            <a:extLst>
              <a:ext uri="{FF2B5EF4-FFF2-40B4-BE49-F238E27FC236}">
                <a16:creationId xmlns:a16="http://schemas.microsoft.com/office/drawing/2014/main" id="{54B51980-8C16-E530-68A1-AF755959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83" y="3183193"/>
            <a:ext cx="2201197" cy="22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Scansione0005">
            <a:extLst>
              <a:ext uri="{FF2B5EF4-FFF2-40B4-BE49-F238E27FC236}">
                <a16:creationId xmlns:a16="http://schemas.microsoft.com/office/drawing/2014/main" id="{15182A11-1C99-0661-43C8-E9F4C8E86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8" b="80502" l="7143" r="66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8" t="6557" r="30339" b="18033"/>
          <a:stretch>
            <a:fillRect/>
          </a:stretch>
        </p:blipFill>
        <p:spPr bwMode="auto">
          <a:xfrm>
            <a:off x="6096000" y="1269852"/>
            <a:ext cx="1206236" cy="191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A24EB60-4018-227E-7451-3B4581E26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79471"/>
            <a:ext cx="978529" cy="9785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F87B00A-E7AC-EA20-DEE9-02E080B658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6" b="96226" l="9664" r="89916">
                        <a14:foregroundMark x1="34874" y1="77358" x2="34874" y2="77358"/>
                        <a14:foregroundMark x1="60924" y1="94811" x2="60924" y2="94811"/>
                        <a14:foregroundMark x1="34874" y1="96226" x2="34874" y2="96226"/>
                        <a14:foregroundMark x1="46218" y1="96226" x2="46218" y2="96226"/>
                        <a14:foregroundMark x1="55042" y1="96226" x2="55042" y2="96226"/>
                        <a14:foregroundMark x1="50840" y1="75943" x2="50840" y2="75943"/>
                        <a14:foregroundMark x1="36134" y1="77358" x2="36134" y2="77358"/>
                        <a14:foregroundMark x1="26050" y1="77358" x2="26050" y2="77358"/>
                      </a14:backgroundRemoval>
                    </a14:imgEffect>
                  </a14:imgLayer>
                </a14:imgProps>
              </a:ext>
            </a:extLst>
          </a:blip>
          <a:srcRect r="3221" b="11321"/>
          <a:stretch/>
        </p:blipFill>
        <p:spPr>
          <a:xfrm>
            <a:off x="11095037" y="5962650"/>
            <a:ext cx="10969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454</TotalTime>
  <Words>467</Words>
  <Application>Microsoft Office PowerPoint</Application>
  <PresentationFormat>Widescreen</PresentationFormat>
  <Paragraphs>102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STIX-Regular</vt:lpstr>
      <vt:lpstr>Wingdings</vt:lpstr>
      <vt:lpstr>Wingdings 2</vt:lpstr>
      <vt:lpstr>RetrospectVTI</vt:lpstr>
      <vt:lpstr>NUOVE PROSPETTIVE PER IL GERD POST-MBS</vt:lpstr>
      <vt:lpstr>Presentazione standard di PowerPoint</vt:lpstr>
      <vt:lpstr>GERD  rise and fall of bariatric surgery</vt:lpstr>
      <vt:lpstr>GERD  rise and fall of bariatric surgery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angelo iossa</cp:lastModifiedBy>
  <cp:revision>20</cp:revision>
  <dcterms:created xsi:type="dcterms:W3CDTF">2022-02-27T17:36:31Z</dcterms:created>
  <dcterms:modified xsi:type="dcterms:W3CDTF">2025-10-28T08:04:58Z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